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79" r:id="rId3"/>
    <p:sldId id="316" r:id="rId4"/>
    <p:sldId id="307" r:id="rId5"/>
    <p:sldId id="294" r:id="rId6"/>
    <p:sldId id="280" r:id="rId7"/>
    <p:sldId id="317" r:id="rId8"/>
    <p:sldId id="281" r:id="rId9"/>
    <p:sldId id="322" r:id="rId10"/>
    <p:sldId id="323" r:id="rId11"/>
    <p:sldId id="325" r:id="rId12"/>
    <p:sldId id="321" r:id="rId13"/>
    <p:sldId id="282" r:id="rId14"/>
    <p:sldId id="296" r:id="rId15"/>
    <p:sldId id="292" r:id="rId16"/>
    <p:sldId id="312" r:id="rId17"/>
    <p:sldId id="328" r:id="rId18"/>
    <p:sldId id="313" r:id="rId19"/>
    <p:sldId id="329" r:id="rId20"/>
    <p:sldId id="310" r:id="rId21"/>
    <p:sldId id="330" r:id="rId22"/>
    <p:sldId id="334" r:id="rId23"/>
    <p:sldId id="314" r:id="rId24"/>
    <p:sldId id="315" r:id="rId25"/>
    <p:sldId id="336" r:id="rId26"/>
    <p:sldId id="333" r:id="rId27"/>
    <p:sldId id="320" r:id="rId28"/>
    <p:sldId id="305" r:id="rId29"/>
    <p:sldId id="331" r:id="rId30"/>
    <p:sldId id="332" r:id="rId31"/>
    <p:sldId id="271" r:id="rId32"/>
    <p:sldId id="32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00CC"/>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3359" autoAdjust="0"/>
  </p:normalViewPr>
  <p:slideViewPr>
    <p:cSldViewPr snapToGrid="0">
      <p:cViewPr varScale="1">
        <p:scale>
          <a:sx n="50" d="100"/>
          <a:sy n="50" d="100"/>
        </p:scale>
        <p:origin x="720" y="24"/>
      </p:cViewPr>
      <p:guideLst>
        <p:guide orient="horz" pos="2160"/>
        <p:guide pos="3840"/>
      </p:guideLst>
    </p:cSldViewPr>
  </p:slideViewPr>
  <p:notesTextViewPr>
    <p:cViewPr>
      <p:scale>
        <a:sx n="150" d="100"/>
        <a:sy n="150" d="100"/>
      </p:scale>
      <p:origin x="0" y="-50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B4B52C-B668-404E-AA80-9682AB7C1F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FEC4E9-2B95-4126-BBE8-C9591C67AE37}"/>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326AC8-37DB-4BDD-8031-5C28868DF98E}" type="datetimeFigureOut">
              <a:rPr lang="en-US" smtClean="0"/>
              <a:pPr/>
              <a:t>5/31/2018</a:t>
            </a:fld>
            <a:endParaRPr lang="en-US"/>
          </a:p>
        </p:txBody>
      </p:sp>
      <p:sp>
        <p:nvSpPr>
          <p:cNvPr id="4" name="Slide Image Placeholder 3">
            <a:extLst>
              <a:ext uri="{FF2B5EF4-FFF2-40B4-BE49-F238E27FC236}">
                <a16:creationId xmlns:a16="http://schemas.microsoft.com/office/drawing/2014/main" id="{C857A2AE-B972-46DE-A85E-0BFFBD3046B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51AC8AF9-CE3B-4D52-A8E7-4A6FEF7555C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FF058187-AACE-4911-9E22-721D545627E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D5292FDD-364A-4FD2-9339-71C57BC61AC7}"/>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F98781-A0AA-4FA3-B52B-A03B1D8946C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Thank you for the introduction. </a:t>
            </a:r>
          </a:p>
          <a:p>
            <a:r>
              <a:rPr lang="en-US" sz="1200" kern="1200" dirty="0">
                <a:solidFill>
                  <a:schemeClr val="tx1"/>
                </a:solidFill>
                <a:effectLst/>
                <a:latin typeface="+mn-lt"/>
                <a:ea typeface="+mn-ea"/>
                <a:cs typeface="+mn-cs"/>
              </a:rPr>
              <a:t>In this talk, we will introduce</a:t>
            </a:r>
            <a:endParaRPr lang="en-US" dirty="0"/>
          </a:p>
        </p:txBody>
      </p:sp>
      <p:sp>
        <p:nvSpPr>
          <p:cNvPr id="4" name="Slide Number Placeholder 3"/>
          <p:cNvSpPr>
            <a:spLocks noGrp="1"/>
          </p:cNvSpPr>
          <p:nvPr>
            <p:ph type="sldNum" sz="quarter" idx="10"/>
          </p:nvPr>
        </p:nvSpPr>
        <p:spPr/>
        <p:txBody>
          <a:bodyPr/>
          <a:lstStyle/>
          <a:p>
            <a:fld id="{CFA61009-2873-4FE4-977F-6BFB280B0D12}" type="slidenum">
              <a:rPr lang="en-US" smtClean="0"/>
              <a:pPr/>
              <a:t>1</a:t>
            </a:fld>
            <a:endParaRPr lang="en-US"/>
          </a:p>
        </p:txBody>
      </p:sp>
    </p:spTree>
    <p:extLst>
      <p:ext uri="{BB962C8B-B14F-4D97-AF65-F5344CB8AC3E}">
        <p14:creationId xmlns:p14="http://schemas.microsoft.com/office/powerpoint/2010/main" val="1126959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shocked because it bypasses the system-switch security mechanism. No cellular-based voice call is initiated</a:t>
            </a:r>
          </a:p>
        </p:txBody>
      </p:sp>
      <p:sp>
        <p:nvSpPr>
          <p:cNvPr id="4" name="Slide Number Placeholder 3"/>
          <p:cNvSpPr>
            <a:spLocks noGrp="1"/>
          </p:cNvSpPr>
          <p:nvPr>
            <p:ph type="sldNum" sz="quarter" idx="10"/>
          </p:nvPr>
        </p:nvSpPr>
        <p:spPr/>
        <p:txBody>
          <a:bodyPr/>
          <a:lstStyle/>
          <a:p>
            <a:fld id="{B2F98781-A0AA-4FA3-B52B-A03B1D8946C5}" type="slidenum">
              <a:rPr lang="en-US" smtClean="0"/>
              <a:pPr/>
              <a:t>11</a:t>
            </a:fld>
            <a:endParaRPr lang="en-US"/>
          </a:p>
        </p:txBody>
      </p:sp>
    </p:spTree>
    <p:extLst>
      <p:ext uri="{BB962C8B-B14F-4D97-AF65-F5344CB8AC3E}">
        <p14:creationId xmlns:p14="http://schemas.microsoft.com/office/powerpoint/2010/main" val="1606518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to this question is yes. </a:t>
            </a:r>
            <a:r>
              <a:rPr lang="en-US" dirty="0" err="1"/>
              <a:t>WiFi</a:t>
            </a:r>
            <a:r>
              <a:rPr lang="en-US" dirty="0"/>
              <a:t> calling devices do not avoid to activate </a:t>
            </a:r>
            <a:r>
              <a:rPr lang="en-US" dirty="0" err="1"/>
              <a:t>wifi</a:t>
            </a:r>
            <a:r>
              <a:rPr lang="en-US" dirty="0"/>
              <a:t> calling services in an insecure </a:t>
            </a:r>
            <a:r>
              <a:rPr lang="en-US" dirty="0" err="1"/>
              <a:t>wifi</a:t>
            </a:r>
            <a:r>
              <a:rPr lang="en-US" dirty="0"/>
              <a:t> network.</a:t>
            </a:r>
          </a:p>
        </p:txBody>
      </p:sp>
      <p:sp>
        <p:nvSpPr>
          <p:cNvPr id="4" name="Slide Number Placeholder 3"/>
          <p:cNvSpPr>
            <a:spLocks noGrp="1"/>
          </p:cNvSpPr>
          <p:nvPr>
            <p:ph type="sldNum" sz="quarter" idx="10"/>
          </p:nvPr>
        </p:nvSpPr>
        <p:spPr/>
        <p:txBody>
          <a:bodyPr/>
          <a:lstStyle/>
          <a:p>
            <a:fld id="{B2F98781-A0AA-4FA3-B52B-A03B1D8946C5}" type="slidenum">
              <a:rPr lang="en-US" smtClean="0"/>
              <a:pPr/>
              <a:t>12</a:t>
            </a:fld>
            <a:endParaRPr lang="en-US"/>
          </a:p>
        </p:txBody>
      </p:sp>
    </p:spTree>
    <p:extLst>
      <p:ext uri="{BB962C8B-B14F-4D97-AF65-F5344CB8AC3E}">
        <p14:creationId xmlns:p14="http://schemas.microsoft.com/office/powerpoint/2010/main" val="1838127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in the beginning, the Wi-Fi calling traffic is protected by the IPSec. However, based on our study, we found that it is still vulnerable to side-channel attacks since </a:t>
            </a:r>
            <a:r>
              <a:rPr lang="en-US" dirty="0" err="1"/>
              <a:t>Wi-FI</a:t>
            </a:r>
            <a:r>
              <a:rPr lang="en-US" dirty="0"/>
              <a:t> calling service is the only service transmitted through the IPSec channel between mobile device and </a:t>
            </a:r>
            <a:r>
              <a:rPr lang="en-US" dirty="0" err="1"/>
              <a:t>ePDG</a:t>
            </a:r>
            <a:r>
              <a:rPr lang="en-US" dirty="0"/>
              <a:t>. It may be exploited to leak user privacy in terms of Wi-Fi calling service events.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analyzing the patterns of Wi-Fi calling traffic, we discover six service events: dialing/receiving a call, sending/receiving a text message, and activating/deactivating the service as shown in the figure.</a:t>
            </a:r>
          </a:p>
          <a:p>
            <a:r>
              <a:rPr lang="en-US" dirty="0"/>
              <a:t>X is uplink packets. Red rectangle is downlink packets.</a:t>
            </a:r>
          </a:p>
        </p:txBody>
      </p:sp>
      <p:sp>
        <p:nvSpPr>
          <p:cNvPr id="4" name="Slide Number Placeholder 3"/>
          <p:cNvSpPr>
            <a:spLocks noGrp="1"/>
          </p:cNvSpPr>
          <p:nvPr>
            <p:ph type="sldNum" sz="quarter" idx="10"/>
          </p:nvPr>
        </p:nvSpPr>
        <p:spPr/>
        <p:txBody>
          <a:bodyPr/>
          <a:lstStyle/>
          <a:p>
            <a:fld id="{B2F98781-A0AA-4FA3-B52B-A03B1D8946C5}" type="slidenum">
              <a:rPr lang="en-US" smtClean="0"/>
              <a:pPr/>
              <a:t>13</a:t>
            </a:fld>
            <a:endParaRPr lang="en-US"/>
          </a:p>
        </p:txBody>
      </p:sp>
    </p:spTree>
    <p:extLst>
      <p:ext uri="{BB962C8B-B14F-4D97-AF65-F5344CB8AC3E}">
        <p14:creationId xmlns:p14="http://schemas.microsoft.com/office/powerpoint/2010/main" val="1263076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F98781-A0AA-4FA3-B52B-A03B1D8946C5}" type="slidenum">
              <a:rPr lang="en-US" smtClean="0"/>
              <a:pPr/>
              <a:t>14</a:t>
            </a:fld>
            <a:endParaRPr lang="en-US"/>
          </a:p>
        </p:txBody>
      </p:sp>
    </p:spTree>
    <p:extLst>
      <p:ext uri="{BB962C8B-B14F-4D97-AF65-F5344CB8AC3E}">
        <p14:creationId xmlns:p14="http://schemas.microsoft.com/office/powerpoint/2010/main" val="2573936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proof-of-concept attack, we devise </a:t>
            </a:r>
            <a:r>
              <a:rPr lang="en-US" dirty="0" err="1"/>
              <a:t>WiCA</a:t>
            </a:r>
            <a:r>
              <a:rPr lang="en-US" dirty="0"/>
              <a:t> to infer a Wi-Fi calling user’s call statistics, including who initiates the call, who hangs up the call, ringing time of call, and conversation time of call. E.g., we may use how many times the person hangs up the call to infer whether he/she is an aggressive person.</a:t>
            </a:r>
          </a:p>
        </p:txBody>
      </p:sp>
      <p:sp>
        <p:nvSpPr>
          <p:cNvPr id="4" name="Slide Number Placeholder 3"/>
          <p:cNvSpPr>
            <a:spLocks noGrp="1"/>
          </p:cNvSpPr>
          <p:nvPr>
            <p:ph type="sldNum" sz="quarter" idx="10"/>
          </p:nvPr>
        </p:nvSpPr>
        <p:spPr/>
        <p:txBody>
          <a:bodyPr/>
          <a:lstStyle/>
          <a:p>
            <a:fld id="{B2F98781-A0AA-4FA3-B52B-A03B1D8946C5}" type="slidenum">
              <a:rPr lang="en-US" smtClean="0"/>
              <a:pPr/>
              <a:t>15</a:t>
            </a:fld>
            <a:endParaRPr lang="en-US"/>
          </a:p>
        </p:txBody>
      </p:sp>
    </p:spTree>
    <p:extLst>
      <p:ext uri="{BB962C8B-B14F-4D97-AF65-F5344CB8AC3E}">
        <p14:creationId xmlns:p14="http://schemas.microsoft.com/office/powerpoint/2010/main" val="1676210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runs, it will determine 3 events, ringing, talking, not in talking.</a:t>
            </a:r>
          </a:p>
          <a:p>
            <a:r>
              <a:rPr lang="en-US" dirty="0"/>
              <a:t>Based on our study, we observe that when a time window containing 0 small uplink packets and more than 10 small dl packets is normally Ringing event. A time window containing more than 10 UL and DL small packets is Talking status. A time window containing 0 UL and DL small packets is Not in Talking status.</a:t>
            </a:r>
          </a:p>
          <a:p>
            <a:endParaRPr lang="en-US" dirty="0"/>
          </a:p>
          <a:p>
            <a:endParaRPr lang="en-US" dirty="0"/>
          </a:p>
        </p:txBody>
      </p:sp>
      <p:sp>
        <p:nvSpPr>
          <p:cNvPr id="4" name="Slide Number Placeholder 3"/>
          <p:cNvSpPr>
            <a:spLocks noGrp="1"/>
          </p:cNvSpPr>
          <p:nvPr>
            <p:ph type="sldNum" sz="quarter" idx="10"/>
          </p:nvPr>
        </p:nvSpPr>
        <p:spPr/>
        <p:txBody>
          <a:bodyPr/>
          <a:lstStyle/>
          <a:p>
            <a:fld id="{B2F98781-A0AA-4FA3-B52B-A03B1D8946C5}" type="slidenum">
              <a:rPr lang="en-US" smtClean="0"/>
              <a:pPr/>
              <a:t>16</a:t>
            </a:fld>
            <a:endParaRPr lang="en-US"/>
          </a:p>
        </p:txBody>
      </p:sp>
    </p:spTree>
    <p:extLst>
      <p:ext uri="{BB962C8B-B14F-4D97-AF65-F5344CB8AC3E}">
        <p14:creationId xmlns:p14="http://schemas.microsoft.com/office/powerpoint/2010/main" val="2661550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F98781-A0AA-4FA3-B52B-A03B1D8946C5}" type="slidenum">
              <a:rPr lang="en-US" smtClean="0"/>
              <a:pPr/>
              <a:t>17</a:t>
            </a:fld>
            <a:endParaRPr lang="en-US"/>
          </a:p>
        </p:txBody>
      </p:sp>
    </p:spTree>
    <p:extLst>
      <p:ext uri="{BB962C8B-B14F-4D97-AF65-F5344CB8AC3E}">
        <p14:creationId xmlns:p14="http://schemas.microsoft.com/office/powerpoint/2010/main" val="2634185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a incoming </a:t>
            </a:r>
            <a:r>
              <a:rPr lang="en-US" dirty="0" err="1"/>
              <a:t>WiFi</a:t>
            </a:r>
            <a:r>
              <a:rPr lang="en-US" dirty="0"/>
              <a:t> calling call. Again, Red rectangle is downlink packets. X is uplink packets. We can see that after the ringing start, there will be only small downlink packets. In the conversation, we see lots of small packets in both downlink and uplink. </a:t>
            </a:r>
          </a:p>
        </p:txBody>
      </p:sp>
      <p:sp>
        <p:nvSpPr>
          <p:cNvPr id="4" name="Slide Number Placeholder 3"/>
          <p:cNvSpPr>
            <a:spLocks noGrp="1"/>
          </p:cNvSpPr>
          <p:nvPr>
            <p:ph type="sldNum" sz="quarter" idx="10"/>
          </p:nvPr>
        </p:nvSpPr>
        <p:spPr/>
        <p:txBody>
          <a:bodyPr/>
          <a:lstStyle/>
          <a:p>
            <a:fld id="{B2F98781-A0AA-4FA3-B52B-A03B1D8946C5}" type="slidenum">
              <a:rPr lang="en-US" smtClean="0"/>
              <a:pPr/>
              <a:t>18</a:t>
            </a:fld>
            <a:endParaRPr lang="en-US"/>
          </a:p>
        </p:txBody>
      </p:sp>
    </p:spTree>
    <p:extLst>
      <p:ext uri="{BB962C8B-B14F-4D97-AF65-F5344CB8AC3E}">
        <p14:creationId xmlns:p14="http://schemas.microsoft.com/office/powerpoint/2010/main" val="4180823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see that after the ringing start, there will be only small downlink packets. In the conversation, we see lots of small packets in both downlink and uplink. </a:t>
            </a:r>
          </a:p>
        </p:txBody>
      </p:sp>
      <p:sp>
        <p:nvSpPr>
          <p:cNvPr id="4" name="Slide Number Placeholder 3"/>
          <p:cNvSpPr>
            <a:spLocks noGrp="1"/>
          </p:cNvSpPr>
          <p:nvPr>
            <p:ph type="sldNum" sz="quarter" idx="10"/>
          </p:nvPr>
        </p:nvSpPr>
        <p:spPr/>
        <p:txBody>
          <a:bodyPr/>
          <a:lstStyle/>
          <a:p>
            <a:fld id="{B2F98781-A0AA-4FA3-B52B-A03B1D8946C5}" type="slidenum">
              <a:rPr lang="en-US" smtClean="0"/>
              <a:pPr/>
              <a:t>19</a:t>
            </a:fld>
            <a:endParaRPr lang="en-US"/>
          </a:p>
        </p:txBody>
      </p:sp>
    </p:spTree>
    <p:extLst>
      <p:ext uri="{BB962C8B-B14F-4D97-AF65-F5344CB8AC3E}">
        <p14:creationId xmlns:p14="http://schemas.microsoft.com/office/powerpoint/2010/main" val="4180823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experiment, We dial more than 50 outgoing calls and receive more than 50 incoming calls. All experiments successfully identified the person who initiates the call, who hangs up first. </a:t>
            </a:r>
          </a:p>
          <a:p>
            <a:r>
              <a:rPr lang="en-US" sz="1200" b="0" i="0" kern="1200" dirty="0">
                <a:solidFill>
                  <a:schemeClr val="tx1"/>
                </a:solidFill>
                <a:effectLst/>
                <a:latin typeface="+mn-lt"/>
                <a:ea typeface="+mn-ea"/>
                <a:cs typeface="+mn-cs"/>
              </a:rPr>
              <a:t>Verizon does not send small voice packets to the Wi-Fi calling user when the </a:t>
            </a:r>
            <a:r>
              <a:rPr lang="en-US" sz="1200" b="0" i="0" kern="1200" dirty="0" err="1">
                <a:solidFill>
                  <a:schemeClr val="tx1"/>
                </a:solidFill>
                <a:effectLst/>
                <a:latin typeface="+mn-lt"/>
                <a:ea typeface="+mn-ea"/>
                <a:cs typeface="+mn-cs"/>
              </a:rPr>
              <a:t>callee’s</a:t>
            </a:r>
            <a:r>
              <a:rPr lang="en-US" sz="1200" b="0" i="0" kern="1200" dirty="0">
                <a:solidFill>
                  <a:schemeClr val="tx1"/>
                </a:solidFill>
                <a:effectLst/>
                <a:latin typeface="+mn-lt"/>
                <a:ea typeface="+mn-ea"/>
                <a:cs typeface="+mn-cs"/>
              </a:rPr>
              <a:t> phone is ringing</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B2F98781-A0AA-4FA3-B52B-A03B1D8946C5}" type="slidenum">
              <a:rPr lang="en-US" smtClean="0"/>
              <a:pPr/>
              <a:t>20</a:t>
            </a:fld>
            <a:endParaRPr lang="en-US"/>
          </a:p>
        </p:txBody>
      </p:sp>
    </p:spTree>
    <p:extLst>
      <p:ext uri="{BB962C8B-B14F-4D97-AF65-F5344CB8AC3E}">
        <p14:creationId xmlns:p14="http://schemas.microsoft.com/office/powerpoint/2010/main" val="2661550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1. Although currently the cellular network can cover majority areas, many people may still have the problem to contact others via the wireless cellular network, especially some building areas that the cellular signal may be affected.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2. While users are in an</a:t>
            </a:r>
            <a:r>
              <a:rPr lang="en-US" baseline="0" dirty="0"/>
              <a:t> area where cellular signals are very strong , they can still use voice and text services over public or private </a:t>
            </a:r>
            <a:r>
              <a:rPr lang="en-US" baseline="0" dirty="0" err="1"/>
              <a:t>WiFi</a:t>
            </a:r>
            <a:r>
              <a:rPr lang="en-US" baseline="0" dirty="0"/>
              <a:t> networks.</a:t>
            </a:r>
            <a:endParaRPr lang="en-US" dirty="0"/>
          </a:p>
        </p:txBody>
      </p:sp>
      <p:sp>
        <p:nvSpPr>
          <p:cNvPr id="4" name="Slide Number Placeholder 3"/>
          <p:cNvSpPr>
            <a:spLocks noGrp="1"/>
          </p:cNvSpPr>
          <p:nvPr>
            <p:ph type="sldNum" sz="quarter" idx="10"/>
          </p:nvPr>
        </p:nvSpPr>
        <p:spPr/>
        <p:txBody>
          <a:bodyPr/>
          <a:lstStyle/>
          <a:p>
            <a:fld id="{B2F98781-A0AA-4FA3-B52B-A03B1D8946C5}" type="slidenum">
              <a:rPr lang="en-US" smtClean="0"/>
              <a:pPr/>
              <a:t>2</a:t>
            </a:fld>
            <a:endParaRPr lang="en-US"/>
          </a:p>
        </p:txBody>
      </p:sp>
    </p:spTree>
    <p:extLst>
      <p:ext uri="{BB962C8B-B14F-4D97-AF65-F5344CB8AC3E}">
        <p14:creationId xmlns:p14="http://schemas.microsoft.com/office/powerpoint/2010/main" val="251114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there are a lot of public </a:t>
            </a:r>
            <a:r>
              <a:rPr lang="en-US" dirty="0" err="1"/>
              <a:t>WiFi</a:t>
            </a:r>
            <a:r>
              <a:rPr lang="en-US" dirty="0"/>
              <a:t> networks free for use, such as the </a:t>
            </a:r>
            <a:r>
              <a:rPr lang="en-US" dirty="0" err="1"/>
              <a:t>WiFi</a:t>
            </a:r>
            <a:r>
              <a:rPr lang="en-US" dirty="0"/>
              <a:t> network provided by Starbucks and the universities. In this scenario, it is very difficult for mapping each user’s IP and his/her identification. </a:t>
            </a:r>
          </a:p>
        </p:txBody>
      </p:sp>
      <p:sp>
        <p:nvSpPr>
          <p:cNvPr id="4" name="Slide Number Placeholder 3"/>
          <p:cNvSpPr>
            <a:spLocks noGrp="1"/>
          </p:cNvSpPr>
          <p:nvPr>
            <p:ph type="sldNum" sz="quarter" idx="10"/>
          </p:nvPr>
        </p:nvSpPr>
        <p:spPr/>
        <p:txBody>
          <a:bodyPr/>
          <a:lstStyle/>
          <a:p>
            <a:fld id="{B2F98781-A0AA-4FA3-B52B-A03B1D8946C5}" type="slidenum">
              <a:rPr lang="en-US" smtClean="0"/>
              <a:pPr/>
              <a:t>21</a:t>
            </a:fld>
            <a:endParaRPr lang="en-US"/>
          </a:p>
        </p:txBody>
      </p:sp>
    </p:spTree>
    <p:extLst>
      <p:ext uri="{BB962C8B-B14F-4D97-AF65-F5344CB8AC3E}">
        <p14:creationId xmlns:p14="http://schemas.microsoft.com/office/powerpoint/2010/main" val="2634185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combining the mature visual recognition techniques, we can associate user’s IP with his/her identification. With the help of </a:t>
            </a:r>
            <a:r>
              <a:rPr lang="en-US" dirty="0" err="1"/>
              <a:t>WiCA</a:t>
            </a:r>
            <a:r>
              <a:rPr lang="en-US" dirty="0"/>
              <a:t>, we are able to a </a:t>
            </a:r>
            <a:r>
              <a:rPr lang="en-US" dirty="0" err="1"/>
              <a:t>peron’s</a:t>
            </a:r>
            <a:r>
              <a:rPr lang="en-US" dirty="0"/>
              <a:t> </a:t>
            </a:r>
            <a:r>
              <a:rPr lang="en-US" dirty="0" err="1"/>
              <a:t>WiFi</a:t>
            </a:r>
            <a:r>
              <a:rPr lang="en-US" dirty="0"/>
              <a:t> calling call statistics including his/her IP address. Then, using motion detection of answering the call, we can find who answer the call in the same detecting time by </a:t>
            </a:r>
            <a:r>
              <a:rPr lang="en-US" dirty="0" err="1"/>
              <a:t>WiCA</a:t>
            </a:r>
            <a:r>
              <a:rPr lang="en-US" dirty="0"/>
              <a:t> and associate the IP with this person. </a:t>
            </a:r>
          </a:p>
          <a:p>
            <a:r>
              <a:rPr lang="en-US" dirty="0"/>
              <a:t>We believe that this technology may be widely used for security purpose, such as in airport, the secure people can monitor the suspect people’s electric device by analyzing their </a:t>
            </a:r>
            <a:r>
              <a:rPr lang="en-US"/>
              <a:t>Internet traffic.</a:t>
            </a:r>
            <a:endParaRPr lang="en-US" dirty="0"/>
          </a:p>
        </p:txBody>
      </p:sp>
      <p:sp>
        <p:nvSpPr>
          <p:cNvPr id="4" name="Slide Number Placeholder 3"/>
          <p:cNvSpPr>
            <a:spLocks noGrp="1"/>
          </p:cNvSpPr>
          <p:nvPr>
            <p:ph type="sldNum" sz="quarter" idx="10"/>
          </p:nvPr>
        </p:nvSpPr>
        <p:spPr/>
        <p:txBody>
          <a:bodyPr/>
          <a:lstStyle/>
          <a:p>
            <a:fld id="{B2F98781-A0AA-4FA3-B52B-A03B1D8946C5}" type="slidenum">
              <a:rPr lang="en-US" smtClean="0"/>
              <a:pPr/>
              <a:t>22</a:t>
            </a:fld>
            <a:endParaRPr lang="en-US"/>
          </a:p>
        </p:txBody>
      </p:sp>
    </p:spTree>
    <p:extLst>
      <p:ext uri="{BB962C8B-B14F-4D97-AF65-F5344CB8AC3E}">
        <p14:creationId xmlns:p14="http://schemas.microsoft.com/office/powerpoint/2010/main" val="2097180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In the following, we first introduce the Wi-Fi calling call flow, and then present attack evaluation and real-world negative impacts.</a:t>
            </a:r>
            <a:endParaRPr lang="zh-TW" altLang="en-US" dirty="0"/>
          </a:p>
          <a:p>
            <a:endParaRPr lang="en-US" dirty="0"/>
          </a:p>
        </p:txBody>
      </p:sp>
      <p:sp>
        <p:nvSpPr>
          <p:cNvPr id="4" name="Slide Number Placeholder 3"/>
          <p:cNvSpPr>
            <a:spLocks noGrp="1"/>
          </p:cNvSpPr>
          <p:nvPr>
            <p:ph type="sldNum" sz="quarter" idx="10"/>
          </p:nvPr>
        </p:nvSpPr>
        <p:spPr/>
        <p:txBody>
          <a:bodyPr/>
          <a:lstStyle/>
          <a:p>
            <a:fld id="{B2F98781-A0AA-4FA3-B52B-A03B1D8946C5}" type="slidenum">
              <a:rPr lang="en-US" smtClean="0"/>
              <a:pPr/>
              <a:t>23</a:t>
            </a:fld>
            <a:endParaRPr lang="en-US"/>
          </a:p>
        </p:txBody>
      </p:sp>
    </p:spTree>
    <p:extLst>
      <p:ext uri="{BB962C8B-B14F-4D97-AF65-F5344CB8AC3E}">
        <p14:creationId xmlns:p14="http://schemas.microsoft.com/office/powerpoint/2010/main" val="2634185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launch an ARP spoofing attack to intercept all packets between the router and victim device. Based on the identified traffic characteristics of </a:t>
            </a:r>
            <a:r>
              <a:rPr lang="en-US" dirty="0" err="1"/>
              <a:t>WiFi</a:t>
            </a:r>
            <a:r>
              <a:rPr lang="en-US" dirty="0"/>
              <a:t> calling calls and </a:t>
            </a:r>
            <a:r>
              <a:rPr lang="en-US" dirty="0" err="1"/>
              <a:t>WiFi</a:t>
            </a:r>
            <a:r>
              <a:rPr lang="en-US" dirty="0"/>
              <a:t> calling call flow, we are able to identify specific signaling packets and voice packets. So that we launch different kinds of attack by dropping different packets. Right table summarizes the attack result.</a:t>
            </a:r>
          </a:p>
          <a:p>
            <a:endParaRPr lang="en-US" dirty="0"/>
          </a:p>
        </p:txBody>
      </p:sp>
      <p:sp>
        <p:nvSpPr>
          <p:cNvPr id="4" name="Slide Number Placeholder 3"/>
          <p:cNvSpPr>
            <a:spLocks noGrp="1"/>
          </p:cNvSpPr>
          <p:nvPr>
            <p:ph type="sldNum" sz="quarter" idx="10"/>
          </p:nvPr>
        </p:nvSpPr>
        <p:spPr/>
        <p:txBody>
          <a:bodyPr/>
          <a:lstStyle/>
          <a:p>
            <a:fld id="{B2F98781-A0AA-4FA3-B52B-A03B1D8946C5}" type="slidenum">
              <a:rPr lang="en-US" smtClean="0"/>
              <a:pPr/>
              <a:t>24</a:t>
            </a:fld>
            <a:endParaRPr lang="en-US"/>
          </a:p>
        </p:txBody>
      </p:sp>
    </p:spTree>
    <p:extLst>
      <p:ext uri="{BB962C8B-B14F-4D97-AF65-F5344CB8AC3E}">
        <p14:creationId xmlns:p14="http://schemas.microsoft.com/office/powerpoint/2010/main" val="880980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control the voice quality by controlling the drop rate of voice packets.</a:t>
            </a:r>
          </a:p>
          <a:p>
            <a:endParaRPr lang="en-US" dirty="0"/>
          </a:p>
        </p:txBody>
      </p:sp>
      <p:sp>
        <p:nvSpPr>
          <p:cNvPr id="4" name="Slide Number Placeholder 3"/>
          <p:cNvSpPr>
            <a:spLocks noGrp="1"/>
          </p:cNvSpPr>
          <p:nvPr>
            <p:ph type="sldNum" sz="quarter" idx="10"/>
          </p:nvPr>
        </p:nvSpPr>
        <p:spPr/>
        <p:txBody>
          <a:bodyPr/>
          <a:lstStyle/>
          <a:p>
            <a:fld id="{B2F98781-A0AA-4FA3-B52B-A03B1D8946C5}" type="slidenum">
              <a:rPr lang="en-US" smtClean="0"/>
              <a:pPr/>
              <a:t>26</a:t>
            </a:fld>
            <a:endParaRPr lang="en-US"/>
          </a:p>
        </p:txBody>
      </p:sp>
    </p:spTree>
    <p:extLst>
      <p:ext uri="{BB962C8B-B14F-4D97-AF65-F5344CB8AC3E}">
        <p14:creationId xmlns:p14="http://schemas.microsoft.com/office/powerpoint/2010/main" val="2612423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we’ll introduce the vulnerabilities we found under each question.</a:t>
            </a:r>
          </a:p>
        </p:txBody>
      </p:sp>
      <p:sp>
        <p:nvSpPr>
          <p:cNvPr id="4" name="Slide Number Placeholder 3"/>
          <p:cNvSpPr>
            <a:spLocks noGrp="1"/>
          </p:cNvSpPr>
          <p:nvPr>
            <p:ph type="sldNum" sz="quarter" idx="10"/>
          </p:nvPr>
        </p:nvSpPr>
        <p:spPr/>
        <p:txBody>
          <a:bodyPr/>
          <a:lstStyle/>
          <a:p>
            <a:fld id="{B2F98781-A0AA-4FA3-B52B-A03B1D8946C5}" type="slidenum">
              <a:rPr lang="en-US" smtClean="0"/>
              <a:pPr/>
              <a:t>28</a:t>
            </a:fld>
            <a:endParaRPr lang="en-US"/>
          </a:p>
        </p:txBody>
      </p:sp>
    </p:spTree>
    <p:extLst>
      <p:ext uri="{BB962C8B-B14F-4D97-AF65-F5344CB8AC3E}">
        <p14:creationId xmlns:p14="http://schemas.microsoft.com/office/powerpoint/2010/main" val="2433100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VPN: we have confirmed that the proof-of-concept attacks don’t work when using VPN. Though the short-term solution may not completely eliminate security threats, we believe it can significantly reduce the real-world damages.</a:t>
            </a:r>
          </a:p>
          <a:p>
            <a:endParaRPr lang="en-US" dirty="0"/>
          </a:p>
          <a:p>
            <a:r>
              <a:rPr lang="en-US" b="1" dirty="0"/>
              <a:t>. E.g., Modify 3GPP standards (SRVCC/DRVCC) to handover Wi-Fi users between </a:t>
            </a:r>
            <a:r>
              <a:rPr lang="en-US" b="1" dirty="0" err="1"/>
              <a:t>Wi-FI</a:t>
            </a:r>
            <a:r>
              <a:rPr lang="en-US" b="1" dirty="0"/>
              <a:t> and cellular network </a:t>
            </a:r>
            <a:endParaRPr lang="en-US" dirty="0"/>
          </a:p>
        </p:txBody>
      </p:sp>
      <p:sp>
        <p:nvSpPr>
          <p:cNvPr id="4" name="Slide Number Placeholder 3"/>
          <p:cNvSpPr>
            <a:spLocks noGrp="1"/>
          </p:cNvSpPr>
          <p:nvPr>
            <p:ph type="sldNum" sz="quarter" idx="10"/>
          </p:nvPr>
        </p:nvSpPr>
        <p:spPr/>
        <p:txBody>
          <a:bodyPr/>
          <a:lstStyle/>
          <a:p>
            <a:fld id="{B2F98781-A0AA-4FA3-B52B-A03B1D8946C5}" type="slidenum">
              <a:rPr lang="en-US" smtClean="0"/>
              <a:pPr/>
              <a:t>29</a:t>
            </a:fld>
            <a:endParaRPr lang="en-US"/>
          </a:p>
        </p:txBody>
      </p:sp>
    </p:spTree>
    <p:extLst>
      <p:ext uri="{BB962C8B-B14F-4D97-AF65-F5344CB8AC3E}">
        <p14:creationId xmlns:p14="http://schemas.microsoft.com/office/powerpoint/2010/main" val="382841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We devise two proof-of-concept attacks by exploiting the identifies vulnerabilities and assess their impacts in those three U.S. carriers’ networks.</a:t>
            </a:r>
          </a:p>
          <a:p>
            <a:br>
              <a:rPr lang="en-US" dirty="0"/>
            </a:br>
            <a:r>
              <a:rPr lang="en-US" sz="1200" b="0" i="0" kern="1200" dirty="0">
                <a:solidFill>
                  <a:schemeClr val="tx1"/>
                </a:solidFill>
                <a:effectLst/>
                <a:latin typeface="+mn-lt"/>
                <a:ea typeface="+mn-ea"/>
                <a:cs typeface="+mn-cs"/>
              </a:rPr>
              <a:t>The Wi-Fi calling service is still at its early rollout, so the lessons learned from three major U.S. carriers can help secure mobile ecosystem and facilitate the global deployment, as well as provide new design insights for upcoming 5G networks.</a:t>
            </a:r>
            <a:r>
              <a:rPr lang="en-US" dirty="0"/>
              <a:t> </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fld id="{B2F98781-A0AA-4FA3-B52B-A03B1D8946C5}" type="slidenum">
              <a:rPr lang="en-US" smtClean="0"/>
              <a:pPr/>
              <a:t>30</a:t>
            </a:fld>
            <a:endParaRPr lang="en-US"/>
          </a:p>
        </p:txBody>
      </p:sp>
    </p:spTree>
    <p:extLst>
      <p:ext uri="{BB962C8B-B14F-4D97-AF65-F5344CB8AC3E}">
        <p14:creationId xmlns:p14="http://schemas.microsoft.com/office/powerpoint/2010/main" val="3371805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The</a:t>
            </a:r>
            <a:r>
              <a:rPr lang="en-US" altLang="zh-TW" baseline="0" dirty="0"/>
              <a:t> scripts are used to explain “It uses the same infrastructure…”as follows</a:t>
            </a:r>
            <a:endParaRPr lang="en-US" altLang="zh-TW" dirty="0"/>
          </a:p>
          <a:p>
            <a:r>
              <a:rPr lang="en-US" altLang="zh-TW" dirty="0"/>
              <a:t>The</a:t>
            </a:r>
            <a:r>
              <a:rPr lang="en-US" altLang="zh-TW" baseline="0" dirty="0"/>
              <a:t> </a:t>
            </a:r>
            <a:r>
              <a:rPr lang="en-US" altLang="zh-TW" baseline="0" dirty="0" err="1"/>
              <a:t>WiFi</a:t>
            </a:r>
            <a:r>
              <a:rPr lang="en-US" altLang="zh-TW" baseline="0" dirty="0"/>
              <a:t> access point and </a:t>
            </a:r>
            <a:r>
              <a:rPr lang="en-US" altLang="zh-TW" baseline="0" dirty="0" err="1"/>
              <a:t>ePDG</a:t>
            </a:r>
            <a:r>
              <a:rPr lang="en-US" altLang="zh-TW" baseline="0" dirty="0"/>
              <a:t> are newly deployed for </a:t>
            </a:r>
            <a:r>
              <a:rPr lang="en-US" altLang="zh-TW" baseline="0" dirty="0" err="1"/>
              <a:t>WiFi</a:t>
            </a:r>
            <a:r>
              <a:rPr lang="en-US" altLang="zh-TW" baseline="0" dirty="0"/>
              <a:t> calling users.</a:t>
            </a:r>
          </a:p>
          <a:p>
            <a:r>
              <a:rPr lang="en-US" altLang="zh-TW" baseline="0" dirty="0"/>
              <a:t>For other network elements such as AAA, IMS servers, etc, </a:t>
            </a:r>
            <a:r>
              <a:rPr lang="en-US" altLang="zh-TW" baseline="0" dirty="0" err="1"/>
              <a:t>WiFi</a:t>
            </a:r>
            <a:r>
              <a:rPr lang="en-US" altLang="zh-TW" baseline="0" dirty="0"/>
              <a:t> calling users share them with </a:t>
            </a:r>
            <a:r>
              <a:rPr lang="en-US" altLang="zh-TW" baseline="0" dirty="0" err="1"/>
              <a:t>VoLTE</a:t>
            </a:r>
            <a:r>
              <a:rPr lang="en-US" altLang="zh-TW" baseline="0" dirty="0"/>
              <a:t> users.</a:t>
            </a:r>
            <a:endParaRPr lang="zh-TW" altLang="en-US" dirty="0"/>
          </a:p>
        </p:txBody>
      </p:sp>
      <p:sp>
        <p:nvSpPr>
          <p:cNvPr id="4" name="Slide Number Placeholder 3"/>
          <p:cNvSpPr>
            <a:spLocks noGrp="1"/>
          </p:cNvSpPr>
          <p:nvPr>
            <p:ph type="sldNum" sz="quarter" idx="10"/>
          </p:nvPr>
        </p:nvSpPr>
        <p:spPr/>
        <p:txBody>
          <a:bodyPr/>
          <a:lstStyle/>
          <a:p>
            <a:fld id="{B2F98781-A0AA-4FA3-B52B-A03B1D8946C5}"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Wi-Fi calling service may transmit the data via the public </a:t>
            </a:r>
            <a:r>
              <a:rPr lang="en-US" dirty="0" err="1"/>
              <a:t>WiFi</a:t>
            </a:r>
            <a:r>
              <a:rPr lang="en-US" dirty="0"/>
              <a:t> network, malicious public Wi-Fi network which can freely drop every Wi-Fi calling service signaling and voice packets.  Here is some </a:t>
            </a:r>
            <a:r>
              <a:rPr lang="en-US" dirty="0" err="1"/>
              <a:t>WiFi</a:t>
            </a:r>
            <a:r>
              <a:rPr lang="en-US" dirty="0"/>
              <a:t> calling security mechanisms.</a:t>
            </a:r>
          </a:p>
          <a:p>
            <a:endParaRPr lang="en-US" dirty="0"/>
          </a:p>
          <a:p>
            <a:endParaRPr lang="en-US" dirty="0"/>
          </a:p>
        </p:txBody>
      </p:sp>
      <p:sp>
        <p:nvSpPr>
          <p:cNvPr id="4" name="Slide Number Placeholder 3"/>
          <p:cNvSpPr>
            <a:spLocks noGrp="1"/>
          </p:cNvSpPr>
          <p:nvPr>
            <p:ph type="sldNum" sz="quarter" idx="10"/>
          </p:nvPr>
        </p:nvSpPr>
        <p:spPr/>
        <p:txBody>
          <a:bodyPr/>
          <a:lstStyle/>
          <a:p>
            <a:fld id="{B2F98781-A0AA-4FA3-B52B-A03B1D8946C5}" type="slidenum">
              <a:rPr lang="en-US" smtClean="0"/>
              <a:pPr/>
              <a:t>4</a:t>
            </a:fld>
            <a:endParaRPr lang="en-US"/>
          </a:p>
        </p:txBody>
      </p:sp>
    </p:spTree>
    <p:extLst>
      <p:ext uri="{BB962C8B-B14F-4D97-AF65-F5344CB8AC3E}">
        <p14:creationId xmlns:p14="http://schemas.microsoft.com/office/powerpoint/2010/main" val="3386133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to this question is yes. </a:t>
            </a:r>
            <a:r>
              <a:rPr lang="en-US" dirty="0" err="1"/>
              <a:t>WiFi</a:t>
            </a:r>
            <a:r>
              <a:rPr lang="en-US" dirty="0"/>
              <a:t> calling devices do not avoid to activate </a:t>
            </a:r>
            <a:r>
              <a:rPr lang="en-US" dirty="0" err="1"/>
              <a:t>wifi</a:t>
            </a:r>
            <a:r>
              <a:rPr lang="en-US" dirty="0"/>
              <a:t> calling services in an insecure </a:t>
            </a:r>
            <a:r>
              <a:rPr lang="en-US" dirty="0" err="1"/>
              <a:t>wifi</a:t>
            </a:r>
            <a:r>
              <a:rPr lang="en-US" dirty="0"/>
              <a:t> network.</a:t>
            </a:r>
          </a:p>
          <a:p>
            <a:endParaRPr lang="en-US" dirty="0"/>
          </a:p>
          <a:p>
            <a:r>
              <a:rPr lang="en-US" dirty="0"/>
              <a:t>Definition of insecure </a:t>
            </a:r>
            <a:r>
              <a:rPr lang="en-US" dirty="0" err="1"/>
              <a:t>WiFi</a:t>
            </a:r>
            <a:r>
              <a:rPr lang="en-US" dirty="0"/>
              <a:t> is that users will suffer from security threats launched</a:t>
            </a:r>
            <a:r>
              <a:rPr lang="en-US" baseline="0" dirty="0"/>
              <a:t> from the </a:t>
            </a:r>
            <a:r>
              <a:rPr lang="en-US" baseline="0" dirty="0" err="1"/>
              <a:t>WiFi</a:t>
            </a:r>
            <a:r>
              <a:rPr lang="en-US" baseline="0" dirty="0"/>
              <a:t> networks.</a:t>
            </a:r>
            <a:endParaRPr lang="en-US" dirty="0"/>
          </a:p>
        </p:txBody>
      </p:sp>
      <p:sp>
        <p:nvSpPr>
          <p:cNvPr id="4" name="Slide Number Placeholder 3"/>
          <p:cNvSpPr>
            <a:spLocks noGrp="1"/>
          </p:cNvSpPr>
          <p:nvPr>
            <p:ph type="sldNum" sz="quarter" idx="10"/>
          </p:nvPr>
        </p:nvSpPr>
        <p:spPr/>
        <p:txBody>
          <a:bodyPr/>
          <a:lstStyle/>
          <a:p>
            <a:fld id="{B2F98781-A0AA-4FA3-B52B-A03B1D8946C5}" type="slidenum">
              <a:rPr lang="en-US" smtClean="0"/>
              <a:pPr/>
              <a:t>5</a:t>
            </a:fld>
            <a:endParaRPr lang="en-US"/>
          </a:p>
        </p:txBody>
      </p:sp>
    </p:spTree>
    <p:extLst>
      <p:ext uri="{BB962C8B-B14F-4D97-AF65-F5344CB8AC3E}">
        <p14:creationId xmlns:p14="http://schemas.microsoft.com/office/powerpoint/2010/main" val="1838127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ANDSF (Access network discovery and selection function), which is mainly based on the capabilities and radio quality without considering the security of selected Wi-Fi network.</a:t>
            </a:r>
          </a:p>
          <a:p>
            <a:endParaRPr lang="en-US" dirty="0"/>
          </a:p>
          <a:p>
            <a:r>
              <a:rPr lang="en-US" dirty="0"/>
              <a:t>We validate it by deploying….</a:t>
            </a:r>
          </a:p>
        </p:txBody>
      </p:sp>
      <p:sp>
        <p:nvSpPr>
          <p:cNvPr id="4" name="Slide Number Placeholder 3"/>
          <p:cNvSpPr>
            <a:spLocks noGrp="1"/>
          </p:cNvSpPr>
          <p:nvPr>
            <p:ph type="sldNum" sz="quarter" idx="10"/>
          </p:nvPr>
        </p:nvSpPr>
        <p:spPr/>
        <p:txBody>
          <a:bodyPr/>
          <a:lstStyle/>
          <a:p>
            <a:fld id="{B2F98781-A0AA-4FA3-B52B-A03B1D8946C5}" type="slidenum">
              <a:rPr lang="en-US" smtClean="0"/>
              <a:pPr/>
              <a:t>6</a:t>
            </a:fld>
            <a:endParaRPr lang="en-US"/>
          </a:p>
        </p:txBody>
      </p:sp>
    </p:spTree>
    <p:extLst>
      <p:ext uri="{BB962C8B-B14F-4D97-AF65-F5344CB8AC3E}">
        <p14:creationId xmlns:p14="http://schemas.microsoft.com/office/powerpoint/2010/main" val="972524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to this question is yes. </a:t>
            </a:r>
            <a:r>
              <a:rPr lang="en-US" dirty="0" err="1"/>
              <a:t>WiFi</a:t>
            </a:r>
            <a:r>
              <a:rPr lang="en-US" dirty="0"/>
              <a:t> calling devices do not avoid to activate </a:t>
            </a:r>
            <a:r>
              <a:rPr lang="en-US" dirty="0" err="1"/>
              <a:t>wifi</a:t>
            </a:r>
            <a:r>
              <a:rPr lang="en-US" dirty="0"/>
              <a:t> calling services in an insecure </a:t>
            </a:r>
            <a:r>
              <a:rPr lang="en-US" dirty="0" err="1"/>
              <a:t>wifi</a:t>
            </a:r>
            <a:r>
              <a:rPr lang="en-US" dirty="0"/>
              <a:t> network.</a:t>
            </a:r>
          </a:p>
        </p:txBody>
      </p:sp>
      <p:sp>
        <p:nvSpPr>
          <p:cNvPr id="4" name="Slide Number Placeholder 3"/>
          <p:cNvSpPr>
            <a:spLocks noGrp="1"/>
          </p:cNvSpPr>
          <p:nvPr>
            <p:ph type="sldNum" sz="quarter" idx="10"/>
          </p:nvPr>
        </p:nvSpPr>
        <p:spPr/>
        <p:txBody>
          <a:bodyPr/>
          <a:lstStyle/>
          <a:p>
            <a:fld id="{B2F98781-A0AA-4FA3-B52B-A03B1D8946C5}" type="slidenum">
              <a:rPr lang="en-US" smtClean="0"/>
              <a:pPr/>
              <a:t>7</a:t>
            </a:fld>
            <a:endParaRPr lang="en-US"/>
          </a:p>
        </p:txBody>
      </p:sp>
    </p:spTree>
    <p:extLst>
      <p:ext uri="{BB962C8B-B14F-4D97-AF65-F5344CB8AC3E}">
        <p14:creationId xmlns:p14="http://schemas.microsoft.com/office/powerpoint/2010/main" val="183812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Employing </a:t>
            </a:r>
            <a:r>
              <a:rPr lang="en-US" dirty="0" err="1"/>
              <a:t>EtterCap</a:t>
            </a:r>
            <a:r>
              <a:rPr lang="en-US" dirty="0"/>
              <a:t> to send spoofed ARP messages. Therefore, we can capture….</a:t>
            </a:r>
          </a:p>
        </p:txBody>
      </p:sp>
      <p:sp>
        <p:nvSpPr>
          <p:cNvPr id="4" name="Slide Number Placeholder 3"/>
          <p:cNvSpPr>
            <a:spLocks noGrp="1"/>
          </p:cNvSpPr>
          <p:nvPr>
            <p:ph type="sldNum" sz="quarter" idx="10"/>
          </p:nvPr>
        </p:nvSpPr>
        <p:spPr/>
        <p:txBody>
          <a:bodyPr/>
          <a:lstStyle/>
          <a:p>
            <a:fld id="{B2F98781-A0AA-4FA3-B52B-A03B1D8946C5}" type="slidenum">
              <a:rPr lang="en-US" smtClean="0"/>
              <a:pPr/>
              <a:t>8</a:t>
            </a:fld>
            <a:endParaRPr lang="en-US"/>
          </a:p>
        </p:txBody>
      </p:sp>
    </p:spTree>
    <p:extLst>
      <p:ext uri="{BB962C8B-B14F-4D97-AF65-F5344CB8AC3E}">
        <p14:creationId xmlns:p14="http://schemas.microsoft.com/office/powerpoint/2010/main" val="1812247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to this question is yes. </a:t>
            </a:r>
            <a:r>
              <a:rPr lang="en-US" dirty="0" err="1"/>
              <a:t>WiFi</a:t>
            </a:r>
            <a:r>
              <a:rPr lang="en-US" dirty="0"/>
              <a:t> calling devices do not avoid to activate </a:t>
            </a:r>
            <a:r>
              <a:rPr lang="en-US" dirty="0" err="1"/>
              <a:t>wifi</a:t>
            </a:r>
            <a:r>
              <a:rPr lang="en-US" dirty="0"/>
              <a:t> calling services in an insecure </a:t>
            </a:r>
            <a:r>
              <a:rPr lang="en-US" dirty="0" err="1"/>
              <a:t>wifi</a:t>
            </a:r>
            <a:r>
              <a:rPr lang="en-US" dirty="0"/>
              <a:t> network.</a:t>
            </a:r>
          </a:p>
        </p:txBody>
      </p:sp>
      <p:sp>
        <p:nvSpPr>
          <p:cNvPr id="4" name="Slide Number Placeholder 3"/>
          <p:cNvSpPr>
            <a:spLocks noGrp="1"/>
          </p:cNvSpPr>
          <p:nvPr>
            <p:ph type="sldNum" sz="quarter" idx="10"/>
          </p:nvPr>
        </p:nvSpPr>
        <p:spPr/>
        <p:txBody>
          <a:bodyPr/>
          <a:lstStyle/>
          <a:p>
            <a:fld id="{B2F98781-A0AA-4FA3-B52B-A03B1D8946C5}" type="slidenum">
              <a:rPr lang="en-US" smtClean="0"/>
              <a:pPr/>
              <a:t>9</a:t>
            </a:fld>
            <a:endParaRPr lang="en-US"/>
          </a:p>
        </p:txBody>
      </p:sp>
    </p:spTree>
    <p:extLst>
      <p:ext uri="{BB962C8B-B14F-4D97-AF65-F5344CB8AC3E}">
        <p14:creationId xmlns:p14="http://schemas.microsoft.com/office/powerpoint/2010/main" val="1838127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DECA7-AC95-4B0E-A1C2-70B71CA591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A81861-F5F7-465A-BD93-DDD94EF69A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4C551F-13D0-4CFD-AFA3-702F1408ECC4}"/>
              </a:ext>
            </a:extLst>
          </p:cNvPr>
          <p:cNvSpPr>
            <a:spLocks noGrp="1"/>
          </p:cNvSpPr>
          <p:nvPr>
            <p:ph type="dt" sz="half" idx="10"/>
          </p:nvPr>
        </p:nvSpPr>
        <p:spPr/>
        <p:txBody>
          <a:bodyPr/>
          <a:lstStyle/>
          <a:p>
            <a:fld id="{FC9C9289-ABFB-4D69-AD01-EB38B3D32D0A}" type="datetimeFigureOut">
              <a:rPr lang="en-US" smtClean="0"/>
              <a:pPr/>
              <a:t>5/31/2018</a:t>
            </a:fld>
            <a:endParaRPr lang="en-US"/>
          </a:p>
        </p:txBody>
      </p:sp>
      <p:sp>
        <p:nvSpPr>
          <p:cNvPr id="5" name="Footer Placeholder 4">
            <a:extLst>
              <a:ext uri="{FF2B5EF4-FFF2-40B4-BE49-F238E27FC236}">
                <a16:creationId xmlns:a16="http://schemas.microsoft.com/office/drawing/2014/main" id="{D1E2BBA8-491A-4725-B00A-5E9D365A53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841CB9-8686-4014-B004-673E1ECD63F0}"/>
              </a:ext>
            </a:extLst>
          </p:cNvPr>
          <p:cNvSpPr>
            <a:spLocks noGrp="1"/>
          </p:cNvSpPr>
          <p:nvPr>
            <p:ph type="sldNum" sz="quarter" idx="12"/>
          </p:nvPr>
        </p:nvSpPr>
        <p:spPr/>
        <p:txBody>
          <a:bodyPr/>
          <a:lstStyle/>
          <a:p>
            <a:fld id="{65CF3B22-D342-4A92-99A3-F9DAC5D43710}" type="slidenum">
              <a:rPr lang="en-US" smtClean="0"/>
              <a:pPr/>
              <a:t>‹#›</a:t>
            </a:fld>
            <a:endParaRPr lang="en-US"/>
          </a:p>
        </p:txBody>
      </p:sp>
    </p:spTree>
    <p:extLst>
      <p:ext uri="{BB962C8B-B14F-4D97-AF65-F5344CB8AC3E}">
        <p14:creationId xmlns:p14="http://schemas.microsoft.com/office/powerpoint/2010/main" val="3506766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1EDAC-FD26-494D-B96A-A9EB985C4C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34490E-97C4-44FA-B096-DBE0C1B7B66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84880F-3A3F-44E4-B57C-8EF91619C121}"/>
              </a:ext>
            </a:extLst>
          </p:cNvPr>
          <p:cNvSpPr>
            <a:spLocks noGrp="1"/>
          </p:cNvSpPr>
          <p:nvPr>
            <p:ph type="dt" sz="half" idx="10"/>
          </p:nvPr>
        </p:nvSpPr>
        <p:spPr/>
        <p:txBody>
          <a:bodyPr/>
          <a:lstStyle/>
          <a:p>
            <a:fld id="{FC9C9289-ABFB-4D69-AD01-EB38B3D32D0A}" type="datetimeFigureOut">
              <a:rPr lang="en-US" smtClean="0"/>
              <a:pPr/>
              <a:t>5/31/2018</a:t>
            </a:fld>
            <a:endParaRPr lang="en-US"/>
          </a:p>
        </p:txBody>
      </p:sp>
      <p:sp>
        <p:nvSpPr>
          <p:cNvPr id="5" name="Footer Placeholder 4">
            <a:extLst>
              <a:ext uri="{FF2B5EF4-FFF2-40B4-BE49-F238E27FC236}">
                <a16:creationId xmlns:a16="http://schemas.microsoft.com/office/drawing/2014/main" id="{688FC03E-4DB8-4245-8AC9-112A205FF6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31FD0C-55F1-408C-A076-99CBE52E5779}"/>
              </a:ext>
            </a:extLst>
          </p:cNvPr>
          <p:cNvSpPr>
            <a:spLocks noGrp="1"/>
          </p:cNvSpPr>
          <p:nvPr>
            <p:ph type="sldNum" sz="quarter" idx="12"/>
          </p:nvPr>
        </p:nvSpPr>
        <p:spPr/>
        <p:txBody>
          <a:bodyPr/>
          <a:lstStyle/>
          <a:p>
            <a:fld id="{65CF3B22-D342-4A92-99A3-F9DAC5D43710}" type="slidenum">
              <a:rPr lang="en-US" smtClean="0"/>
              <a:pPr/>
              <a:t>‹#›</a:t>
            </a:fld>
            <a:endParaRPr lang="en-US"/>
          </a:p>
        </p:txBody>
      </p:sp>
    </p:spTree>
    <p:extLst>
      <p:ext uri="{BB962C8B-B14F-4D97-AF65-F5344CB8AC3E}">
        <p14:creationId xmlns:p14="http://schemas.microsoft.com/office/powerpoint/2010/main" val="2679793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AD3834-4A0B-4ADB-897B-6715EBD97C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001DEA-6F8A-40C5-B775-CE39AAB2A2D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60D03-E001-4188-849D-E7055FBF45B4}"/>
              </a:ext>
            </a:extLst>
          </p:cNvPr>
          <p:cNvSpPr>
            <a:spLocks noGrp="1"/>
          </p:cNvSpPr>
          <p:nvPr>
            <p:ph type="dt" sz="half" idx="10"/>
          </p:nvPr>
        </p:nvSpPr>
        <p:spPr/>
        <p:txBody>
          <a:bodyPr/>
          <a:lstStyle/>
          <a:p>
            <a:fld id="{FC9C9289-ABFB-4D69-AD01-EB38B3D32D0A}" type="datetimeFigureOut">
              <a:rPr lang="en-US" smtClean="0"/>
              <a:pPr/>
              <a:t>5/31/2018</a:t>
            </a:fld>
            <a:endParaRPr lang="en-US"/>
          </a:p>
        </p:txBody>
      </p:sp>
      <p:sp>
        <p:nvSpPr>
          <p:cNvPr id="5" name="Footer Placeholder 4">
            <a:extLst>
              <a:ext uri="{FF2B5EF4-FFF2-40B4-BE49-F238E27FC236}">
                <a16:creationId xmlns:a16="http://schemas.microsoft.com/office/drawing/2014/main" id="{59F31C0E-457A-400D-B4A9-6BEA1B84A8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2480AF-8846-44D9-A393-855053A7C2CA}"/>
              </a:ext>
            </a:extLst>
          </p:cNvPr>
          <p:cNvSpPr>
            <a:spLocks noGrp="1"/>
          </p:cNvSpPr>
          <p:nvPr>
            <p:ph type="sldNum" sz="quarter" idx="12"/>
          </p:nvPr>
        </p:nvSpPr>
        <p:spPr/>
        <p:txBody>
          <a:bodyPr/>
          <a:lstStyle/>
          <a:p>
            <a:fld id="{65CF3B22-D342-4A92-99A3-F9DAC5D43710}" type="slidenum">
              <a:rPr lang="en-US" smtClean="0"/>
              <a:pPr/>
              <a:t>‹#›</a:t>
            </a:fld>
            <a:endParaRPr lang="en-US"/>
          </a:p>
        </p:txBody>
      </p:sp>
    </p:spTree>
    <p:extLst>
      <p:ext uri="{BB962C8B-B14F-4D97-AF65-F5344CB8AC3E}">
        <p14:creationId xmlns:p14="http://schemas.microsoft.com/office/powerpoint/2010/main" val="3331640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B899-02E4-4D02-BF1A-8D503002F2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6B784F-5CAB-4E7B-A9CD-18F5544B9C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0C0FE-C042-4E63-B14C-3F147BD19219}"/>
              </a:ext>
            </a:extLst>
          </p:cNvPr>
          <p:cNvSpPr>
            <a:spLocks noGrp="1"/>
          </p:cNvSpPr>
          <p:nvPr>
            <p:ph type="dt" sz="half" idx="10"/>
          </p:nvPr>
        </p:nvSpPr>
        <p:spPr/>
        <p:txBody>
          <a:bodyPr/>
          <a:lstStyle/>
          <a:p>
            <a:fld id="{FC9C9289-ABFB-4D69-AD01-EB38B3D32D0A}" type="datetimeFigureOut">
              <a:rPr lang="en-US" smtClean="0"/>
              <a:pPr/>
              <a:t>5/31/2018</a:t>
            </a:fld>
            <a:endParaRPr lang="en-US"/>
          </a:p>
        </p:txBody>
      </p:sp>
      <p:sp>
        <p:nvSpPr>
          <p:cNvPr id="5" name="Footer Placeholder 4">
            <a:extLst>
              <a:ext uri="{FF2B5EF4-FFF2-40B4-BE49-F238E27FC236}">
                <a16:creationId xmlns:a16="http://schemas.microsoft.com/office/drawing/2014/main" id="{20652C71-100F-4CB5-B9F7-6738C1773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8204CC-6686-4354-AB6D-EAB0BC554CB4}"/>
              </a:ext>
            </a:extLst>
          </p:cNvPr>
          <p:cNvSpPr>
            <a:spLocks noGrp="1"/>
          </p:cNvSpPr>
          <p:nvPr>
            <p:ph type="sldNum" sz="quarter" idx="12"/>
          </p:nvPr>
        </p:nvSpPr>
        <p:spPr/>
        <p:txBody>
          <a:bodyPr/>
          <a:lstStyle/>
          <a:p>
            <a:fld id="{65CF3B22-D342-4A92-99A3-F9DAC5D43710}" type="slidenum">
              <a:rPr lang="en-US" smtClean="0"/>
              <a:pPr/>
              <a:t>‹#›</a:t>
            </a:fld>
            <a:endParaRPr lang="en-US"/>
          </a:p>
        </p:txBody>
      </p:sp>
    </p:spTree>
    <p:extLst>
      <p:ext uri="{BB962C8B-B14F-4D97-AF65-F5344CB8AC3E}">
        <p14:creationId xmlns:p14="http://schemas.microsoft.com/office/powerpoint/2010/main" val="3828460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669D-880F-48EA-AE1D-DD94E8A827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76D1AF-A5BC-4845-8006-DC8CC8FAB9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0D03C59-C879-4137-87F7-5F504081F045}"/>
              </a:ext>
            </a:extLst>
          </p:cNvPr>
          <p:cNvSpPr>
            <a:spLocks noGrp="1"/>
          </p:cNvSpPr>
          <p:nvPr>
            <p:ph type="dt" sz="half" idx="10"/>
          </p:nvPr>
        </p:nvSpPr>
        <p:spPr/>
        <p:txBody>
          <a:bodyPr/>
          <a:lstStyle/>
          <a:p>
            <a:fld id="{FC9C9289-ABFB-4D69-AD01-EB38B3D32D0A}" type="datetimeFigureOut">
              <a:rPr lang="en-US" smtClean="0"/>
              <a:pPr/>
              <a:t>5/31/2018</a:t>
            </a:fld>
            <a:endParaRPr lang="en-US"/>
          </a:p>
        </p:txBody>
      </p:sp>
      <p:sp>
        <p:nvSpPr>
          <p:cNvPr id="5" name="Footer Placeholder 4">
            <a:extLst>
              <a:ext uri="{FF2B5EF4-FFF2-40B4-BE49-F238E27FC236}">
                <a16:creationId xmlns:a16="http://schemas.microsoft.com/office/drawing/2014/main" id="{7ACA6A3E-8CF6-46AE-B6B8-498A067892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83FEA-8CD0-4B64-8AE8-E73CFF53DD92}"/>
              </a:ext>
            </a:extLst>
          </p:cNvPr>
          <p:cNvSpPr>
            <a:spLocks noGrp="1"/>
          </p:cNvSpPr>
          <p:nvPr>
            <p:ph type="sldNum" sz="quarter" idx="12"/>
          </p:nvPr>
        </p:nvSpPr>
        <p:spPr/>
        <p:txBody>
          <a:bodyPr/>
          <a:lstStyle/>
          <a:p>
            <a:fld id="{65CF3B22-D342-4A92-99A3-F9DAC5D43710}" type="slidenum">
              <a:rPr lang="en-US" smtClean="0"/>
              <a:pPr/>
              <a:t>‹#›</a:t>
            </a:fld>
            <a:endParaRPr lang="en-US"/>
          </a:p>
        </p:txBody>
      </p:sp>
    </p:spTree>
    <p:extLst>
      <p:ext uri="{BB962C8B-B14F-4D97-AF65-F5344CB8AC3E}">
        <p14:creationId xmlns:p14="http://schemas.microsoft.com/office/powerpoint/2010/main" val="3791993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C733A-E128-4676-9A65-70B2341FD0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91750D-F0E3-42EF-9AA2-DAED266D5A9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64E3C4-F386-4FEB-ADDC-19D9FBB07BD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FC281E-9053-4B08-8162-B4D940D7732E}"/>
              </a:ext>
            </a:extLst>
          </p:cNvPr>
          <p:cNvSpPr>
            <a:spLocks noGrp="1"/>
          </p:cNvSpPr>
          <p:nvPr>
            <p:ph type="dt" sz="half" idx="10"/>
          </p:nvPr>
        </p:nvSpPr>
        <p:spPr/>
        <p:txBody>
          <a:bodyPr/>
          <a:lstStyle/>
          <a:p>
            <a:fld id="{FC9C9289-ABFB-4D69-AD01-EB38B3D32D0A}" type="datetimeFigureOut">
              <a:rPr lang="en-US" smtClean="0"/>
              <a:pPr/>
              <a:t>5/31/2018</a:t>
            </a:fld>
            <a:endParaRPr lang="en-US"/>
          </a:p>
        </p:txBody>
      </p:sp>
      <p:sp>
        <p:nvSpPr>
          <p:cNvPr id="6" name="Footer Placeholder 5">
            <a:extLst>
              <a:ext uri="{FF2B5EF4-FFF2-40B4-BE49-F238E27FC236}">
                <a16:creationId xmlns:a16="http://schemas.microsoft.com/office/drawing/2014/main" id="{7BFDB68B-6103-4EA8-BF5A-B4D41A2B20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280CBE-0CB6-4373-B26B-616D88908E70}"/>
              </a:ext>
            </a:extLst>
          </p:cNvPr>
          <p:cNvSpPr>
            <a:spLocks noGrp="1"/>
          </p:cNvSpPr>
          <p:nvPr>
            <p:ph type="sldNum" sz="quarter" idx="12"/>
          </p:nvPr>
        </p:nvSpPr>
        <p:spPr/>
        <p:txBody>
          <a:bodyPr/>
          <a:lstStyle/>
          <a:p>
            <a:fld id="{65CF3B22-D342-4A92-99A3-F9DAC5D43710}" type="slidenum">
              <a:rPr lang="en-US" smtClean="0"/>
              <a:pPr/>
              <a:t>‹#›</a:t>
            </a:fld>
            <a:endParaRPr lang="en-US"/>
          </a:p>
        </p:txBody>
      </p:sp>
    </p:spTree>
    <p:extLst>
      <p:ext uri="{BB962C8B-B14F-4D97-AF65-F5344CB8AC3E}">
        <p14:creationId xmlns:p14="http://schemas.microsoft.com/office/powerpoint/2010/main" val="3268598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AF939-F60F-48EB-87CF-D301FC4CBA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1A58C9-D541-41E0-8B44-06A6B6F883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00842D2-F3E8-4A56-AF96-81D7267E9C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EA1E91-F982-40FD-9A2E-198D1D17A0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6D94B6A-39D3-4EA3-8882-C70D42849DD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436C5B-45FE-414C-942F-5875618956BA}"/>
              </a:ext>
            </a:extLst>
          </p:cNvPr>
          <p:cNvSpPr>
            <a:spLocks noGrp="1"/>
          </p:cNvSpPr>
          <p:nvPr>
            <p:ph type="dt" sz="half" idx="10"/>
          </p:nvPr>
        </p:nvSpPr>
        <p:spPr/>
        <p:txBody>
          <a:bodyPr/>
          <a:lstStyle/>
          <a:p>
            <a:fld id="{FC9C9289-ABFB-4D69-AD01-EB38B3D32D0A}" type="datetimeFigureOut">
              <a:rPr lang="en-US" smtClean="0"/>
              <a:pPr/>
              <a:t>5/31/2018</a:t>
            </a:fld>
            <a:endParaRPr lang="en-US"/>
          </a:p>
        </p:txBody>
      </p:sp>
      <p:sp>
        <p:nvSpPr>
          <p:cNvPr id="8" name="Footer Placeholder 7">
            <a:extLst>
              <a:ext uri="{FF2B5EF4-FFF2-40B4-BE49-F238E27FC236}">
                <a16:creationId xmlns:a16="http://schemas.microsoft.com/office/drawing/2014/main" id="{6D9B5C0A-65B1-4422-9B15-BFAD4115BB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ADF779-F300-4631-97D8-84D1B78502E0}"/>
              </a:ext>
            </a:extLst>
          </p:cNvPr>
          <p:cNvSpPr>
            <a:spLocks noGrp="1"/>
          </p:cNvSpPr>
          <p:nvPr>
            <p:ph type="sldNum" sz="quarter" idx="12"/>
          </p:nvPr>
        </p:nvSpPr>
        <p:spPr/>
        <p:txBody>
          <a:bodyPr/>
          <a:lstStyle/>
          <a:p>
            <a:fld id="{65CF3B22-D342-4A92-99A3-F9DAC5D43710}" type="slidenum">
              <a:rPr lang="en-US" smtClean="0"/>
              <a:pPr/>
              <a:t>‹#›</a:t>
            </a:fld>
            <a:endParaRPr lang="en-US"/>
          </a:p>
        </p:txBody>
      </p:sp>
    </p:spTree>
    <p:extLst>
      <p:ext uri="{BB962C8B-B14F-4D97-AF65-F5344CB8AC3E}">
        <p14:creationId xmlns:p14="http://schemas.microsoft.com/office/powerpoint/2010/main" val="3773576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B42-5862-406B-9C74-6E77BF8984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CE2231-CB00-4FA9-B7ED-A4F3507C4A57}"/>
              </a:ext>
            </a:extLst>
          </p:cNvPr>
          <p:cNvSpPr>
            <a:spLocks noGrp="1"/>
          </p:cNvSpPr>
          <p:nvPr>
            <p:ph type="dt" sz="half" idx="10"/>
          </p:nvPr>
        </p:nvSpPr>
        <p:spPr/>
        <p:txBody>
          <a:bodyPr/>
          <a:lstStyle/>
          <a:p>
            <a:fld id="{FC9C9289-ABFB-4D69-AD01-EB38B3D32D0A}" type="datetimeFigureOut">
              <a:rPr lang="en-US" smtClean="0"/>
              <a:pPr/>
              <a:t>5/31/2018</a:t>
            </a:fld>
            <a:endParaRPr lang="en-US"/>
          </a:p>
        </p:txBody>
      </p:sp>
      <p:sp>
        <p:nvSpPr>
          <p:cNvPr id="4" name="Footer Placeholder 3">
            <a:extLst>
              <a:ext uri="{FF2B5EF4-FFF2-40B4-BE49-F238E27FC236}">
                <a16:creationId xmlns:a16="http://schemas.microsoft.com/office/drawing/2014/main" id="{1D56B94F-A40F-46C3-A891-33F7751A17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814207-BC45-4E14-84F8-6D2BF62EF8EE}"/>
              </a:ext>
            </a:extLst>
          </p:cNvPr>
          <p:cNvSpPr>
            <a:spLocks noGrp="1"/>
          </p:cNvSpPr>
          <p:nvPr>
            <p:ph type="sldNum" sz="quarter" idx="12"/>
          </p:nvPr>
        </p:nvSpPr>
        <p:spPr/>
        <p:txBody>
          <a:bodyPr/>
          <a:lstStyle/>
          <a:p>
            <a:fld id="{65CF3B22-D342-4A92-99A3-F9DAC5D43710}" type="slidenum">
              <a:rPr lang="en-US" smtClean="0"/>
              <a:pPr/>
              <a:t>‹#›</a:t>
            </a:fld>
            <a:endParaRPr lang="en-US"/>
          </a:p>
        </p:txBody>
      </p:sp>
    </p:spTree>
    <p:extLst>
      <p:ext uri="{BB962C8B-B14F-4D97-AF65-F5344CB8AC3E}">
        <p14:creationId xmlns:p14="http://schemas.microsoft.com/office/powerpoint/2010/main" val="127975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724229-86B0-4FBB-8993-BBCDEA37BE84}"/>
              </a:ext>
            </a:extLst>
          </p:cNvPr>
          <p:cNvSpPr>
            <a:spLocks noGrp="1"/>
          </p:cNvSpPr>
          <p:nvPr>
            <p:ph type="dt" sz="half" idx="10"/>
          </p:nvPr>
        </p:nvSpPr>
        <p:spPr/>
        <p:txBody>
          <a:bodyPr/>
          <a:lstStyle/>
          <a:p>
            <a:fld id="{FC9C9289-ABFB-4D69-AD01-EB38B3D32D0A}" type="datetimeFigureOut">
              <a:rPr lang="en-US" smtClean="0"/>
              <a:pPr/>
              <a:t>5/31/2018</a:t>
            </a:fld>
            <a:endParaRPr lang="en-US"/>
          </a:p>
        </p:txBody>
      </p:sp>
      <p:sp>
        <p:nvSpPr>
          <p:cNvPr id="3" name="Footer Placeholder 2">
            <a:extLst>
              <a:ext uri="{FF2B5EF4-FFF2-40B4-BE49-F238E27FC236}">
                <a16:creationId xmlns:a16="http://schemas.microsoft.com/office/drawing/2014/main" id="{710241AF-C542-4109-947A-BE159C7495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B04B8B-8627-4938-B4E4-49A711A8B37C}"/>
              </a:ext>
            </a:extLst>
          </p:cNvPr>
          <p:cNvSpPr>
            <a:spLocks noGrp="1"/>
          </p:cNvSpPr>
          <p:nvPr>
            <p:ph type="sldNum" sz="quarter" idx="12"/>
          </p:nvPr>
        </p:nvSpPr>
        <p:spPr/>
        <p:txBody>
          <a:bodyPr/>
          <a:lstStyle/>
          <a:p>
            <a:fld id="{65CF3B22-D342-4A92-99A3-F9DAC5D43710}" type="slidenum">
              <a:rPr lang="en-US" smtClean="0"/>
              <a:pPr/>
              <a:t>‹#›</a:t>
            </a:fld>
            <a:endParaRPr lang="en-US"/>
          </a:p>
        </p:txBody>
      </p:sp>
    </p:spTree>
    <p:extLst>
      <p:ext uri="{BB962C8B-B14F-4D97-AF65-F5344CB8AC3E}">
        <p14:creationId xmlns:p14="http://schemas.microsoft.com/office/powerpoint/2010/main" val="3127401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1A297-0CED-4A2F-A068-37C2CC3901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5A8BFF-4854-4E6C-96B9-DDD1A39BC9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ABFF0E-9076-4C52-B677-2B26C3F81A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930262-774A-4D2B-AE6D-EE20C5747F7B}"/>
              </a:ext>
            </a:extLst>
          </p:cNvPr>
          <p:cNvSpPr>
            <a:spLocks noGrp="1"/>
          </p:cNvSpPr>
          <p:nvPr>
            <p:ph type="dt" sz="half" idx="10"/>
          </p:nvPr>
        </p:nvSpPr>
        <p:spPr/>
        <p:txBody>
          <a:bodyPr/>
          <a:lstStyle/>
          <a:p>
            <a:fld id="{FC9C9289-ABFB-4D69-AD01-EB38B3D32D0A}" type="datetimeFigureOut">
              <a:rPr lang="en-US" smtClean="0"/>
              <a:pPr/>
              <a:t>5/31/2018</a:t>
            </a:fld>
            <a:endParaRPr lang="en-US"/>
          </a:p>
        </p:txBody>
      </p:sp>
      <p:sp>
        <p:nvSpPr>
          <p:cNvPr id="6" name="Footer Placeholder 5">
            <a:extLst>
              <a:ext uri="{FF2B5EF4-FFF2-40B4-BE49-F238E27FC236}">
                <a16:creationId xmlns:a16="http://schemas.microsoft.com/office/drawing/2014/main" id="{F7C9052F-F5BF-49BF-82B7-1CD396B014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77790-CDE8-4DBF-B055-FEAEFAD15E45}"/>
              </a:ext>
            </a:extLst>
          </p:cNvPr>
          <p:cNvSpPr>
            <a:spLocks noGrp="1"/>
          </p:cNvSpPr>
          <p:nvPr>
            <p:ph type="sldNum" sz="quarter" idx="12"/>
          </p:nvPr>
        </p:nvSpPr>
        <p:spPr/>
        <p:txBody>
          <a:bodyPr/>
          <a:lstStyle/>
          <a:p>
            <a:fld id="{65CF3B22-D342-4A92-99A3-F9DAC5D43710}" type="slidenum">
              <a:rPr lang="en-US" smtClean="0"/>
              <a:pPr/>
              <a:t>‹#›</a:t>
            </a:fld>
            <a:endParaRPr lang="en-US"/>
          </a:p>
        </p:txBody>
      </p:sp>
    </p:spTree>
    <p:extLst>
      <p:ext uri="{BB962C8B-B14F-4D97-AF65-F5344CB8AC3E}">
        <p14:creationId xmlns:p14="http://schemas.microsoft.com/office/powerpoint/2010/main" val="506849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17ED-26BD-44C1-A6B5-59B5727CD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ECFC3F-1FC8-4AE9-8375-D5FE96FDC6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DD07E5-FEF6-4354-AD1F-88BFE35B7B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6FB948-7BA0-4801-B5F0-D10E13566454}"/>
              </a:ext>
            </a:extLst>
          </p:cNvPr>
          <p:cNvSpPr>
            <a:spLocks noGrp="1"/>
          </p:cNvSpPr>
          <p:nvPr>
            <p:ph type="dt" sz="half" idx="10"/>
          </p:nvPr>
        </p:nvSpPr>
        <p:spPr/>
        <p:txBody>
          <a:bodyPr/>
          <a:lstStyle/>
          <a:p>
            <a:fld id="{FC9C9289-ABFB-4D69-AD01-EB38B3D32D0A}" type="datetimeFigureOut">
              <a:rPr lang="en-US" smtClean="0"/>
              <a:pPr/>
              <a:t>5/31/2018</a:t>
            </a:fld>
            <a:endParaRPr lang="en-US"/>
          </a:p>
        </p:txBody>
      </p:sp>
      <p:sp>
        <p:nvSpPr>
          <p:cNvPr id="6" name="Footer Placeholder 5">
            <a:extLst>
              <a:ext uri="{FF2B5EF4-FFF2-40B4-BE49-F238E27FC236}">
                <a16:creationId xmlns:a16="http://schemas.microsoft.com/office/drawing/2014/main" id="{96441366-2390-45BF-8D12-A8CEA59081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3326DD-762A-4912-B33B-19410EEB8972}"/>
              </a:ext>
            </a:extLst>
          </p:cNvPr>
          <p:cNvSpPr>
            <a:spLocks noGrp="1"/>
          </p:cNvSpPr>
          <p:nvPr>
            <p:ph type="sldNum" sz="quarter" idx="12"/>
          </p:nvPr>
        </p:nvSpPr>
        <p:spPr/>
        <p:txBody>
          <a:bodyPr/>
          <a:lstStyle/>
          <a:p>
            <a:fld id="{65CF3B22-D342-4A92-99A3-F9DAC5D43710}" type="slidenum">
              <a:rPr lang="en-US" smtClean="0"/>
              <a:pPr/>
              <a:t>‹#›</a:t>
            </a:fld>
            <a:endParaRPr lang="en-US"/>
          </a:p>
        </p:txBody>
      </p:sp>
    </p:spTree>
    <p:extLst>
      <p:ext uri="{BB962C8B-B14F-4D97-AF65-F5344CB8AC3E}">
        <p14:creationId xmlns:p14="http://schemas.microsoft.com/office/powerpoint/2010/main" val="1272595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AA8D7-6D0A-4928-9F39-8DB0F0B316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5B2064-8136-47FC-B181-3FA41343C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4DB4F1-7A34-4B9D-AE3A-677DDBBF1F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9C9289-ABFB-4D69-AD01-EB38B3D32D0A}" type="datetimeFigureOut">
              <a:rPr lang="en-US" smtClean="0"/>
              <a:pPr/>
              <a:t>5/31/2018</a:t>
            </a:fld>
            <a:endParaRPr lang="en-US"/>
          </a:p>
        </p:txBody>
      </p:sp>
      <p:sp>
        <p:nvSpPr>
          <p:cNvPr id="5" name="Footer Placeholder 4">
            <a:extLst>
              <a:ext uri="{FF2B5EF4-FFF2-40B4-BE49-F238E27FC236}">
                <a16:creationId xmlns:a16="http://schemas.microsoft.com/office/drawing/2014/main" id="{FCF055F9-5C73-490C-9FB8-CFD8ADA2BF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970B59-A5C0-4B86-9054-345195FF58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CF3B22-D342-4A92-99A3-F9DAC5D43710}" type="slidenum">
              <a:rPr lang="en-US" smtClean="0"/>
              <a:pPr/>
              <a:t>‹#›</a:t>
            </a:fld>
            <a:endParaRPr lang="en-US"/>
          </a:p>
        </p:txBody>
      </p:sp>
    </p:spTree>
    <p:extLst>
      <p:ext uri="{BB962C8B-B14F-4D97-AF65-F5344CB8AC3E}">
        <p14:creationId xmlns:p14="http://schemas.microsoft.com/office/powerpoint/2010/main" val="574313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8.png"/><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6.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20517-87D1-451E-83AA-C9AE622FCAF1}"/>
              </a:ext>
            </a:extLst>
          </p:cNvPr>
          <p:cNvSpPr>
            <a:spLocks noGrp="1"/>
          </p:cNvSpPr>
          <p:nvPr>
            <p:ph type="ctrTitle"/>
          </p:nvPr>
        </p:nvSpPr>
        <p:spPr>
          <a:xfrm>
            <a:off x="390889" y="1041400"/>
            <a:ext cx="11342748" cy="2168939"/>
          </a:xfrm>
        </p:spPr>
        <p:txBody>
          <a:bodyPr>
            <a:normAutofit/>
          </a:bodyPr>
          <a:lstStyle/>
          <a:p>
            <a:r>
              <a:rPr lang="en-US" dirty="0"/>
              <a:t>The Dark Side of Operational Wi-Fi Calling Services</a:t>
            </a:r>
          </a:p>
        </p:txBody>
      </p:sp>
      <p:sp>
        <p:nvSpPr>
          <p:cNvPr id="3" name="Subtitle 2">
            <a:extLst>
              <a:ext uri="{FF2B5EF4-FFF2-40B4-BE49-F238E27FC236}">
                <a16:creationId xmlns:a16="http://schemas.microsoft.com/office/drawing/2014/main" id="{141ECF76-C4D4-4850-B86C-5A01574F56A1}"/>
              </a:ext>
            </a:extLst>
          </p:cNvPr>
          <p:cNvSpPr>
            <a:spLocks noGrp="1"/>
          </p:cNvSpPr>
          <p:nvPr>
            <p:ph type="subTitle" idx="1"/>
          </p:nvPr>
        </p:nvSpPr>
        <p:spPr>
          <a:xfrm>
            <a:off x="1524000" y="3517195"/>
            <a:ext cx="9144000" cy="1655762"/>
          </a:xfrm>
        </p:spPr>
        <p:txBody>
          <a:bodyPr>
            <a:normAutofit lnSpcReduction="10000"/>
          </a:bodyPr>
          <a:lstStyle/>
          <a:p>
            <a:r>
              <a:rPr lang="en-US" b="1" u="sng" dirty="0"/>
              <a:t>Tian Xie</a:t>
            </a:r>
            <a:r>
              <a:rPr lang="en-US" b="1" u="sng" baseline="30000" dirty="0"/>
              <a:t>1</a:t>
            </a:r>
            <a:r>
              <a:rPr lang="en-US" dirty="0"/>
              <a:t>, Guan-Hua Tu</a:t>
            </a:r>
            <a:r>
              <a:rPr lang="en-US" baseline="30000" dirty="0"/>
              <a:t>1</a:t>
            </a:r>
            <a:r>
              <a:rPr lang="en-US" dirty="0"/>
              <a:t>, Chi-Yu Li</a:t>
            </a:r>
            <a:r>
              <a:rPr lang="en-US" baseline="30000" dirty="0"/>
              <a:t>2</a:t>
            </a:r>
            <a:r>
              <a:rPr lang="en-US" dirty="0"/>
              <a:t>, </a:t>
            </a:r>
            <a:r>
              <a:rPr lang="en-US" dirty="0" err="1"/>
              <a:t>Chunyi</a:t>
            </a:r>
            <a:r>
              <a:rPr lang="en-US" dirty="0"/>
              <a:t> Peng, Mi Zhang</a:t>
            </a:r>
            <a:r>
              <a:rPr lang="en-US" baseline="30000" dirty="0"/>
              <a:t>1</a:t>
            </a:r>
            <a:endParaRPr lang="en-US" dirty="0"/>
          </a:p>
          <a:p>
            <a:r>
              <a:rPr lang="en-US" baseline="30000" dirty="0"/>
              <a:t>1</a:t>
            </a:r>
            <a:r>
              <a:rPr lang="en-US" dirty="0"/>
              <a:t>Michigan State University</a:t>
            </a:r>
          </a:p>
          <a:p>
            <a:r>
              <a:rPr lang="en-US" baseline="30000" dirty="0"/>
              <a:t>2</a:t>
            </a:r>
            <a:r>
              <a:rPr lang="en-US" dirty="0"/>
              <a:t>National </a:t>
            </a:r>
            <a:r>
              <a:rPr lang="en-US" dirty="0" err="1"/>
              <a:t>Chiao</a:t>
            </a:r>
            <a:r>
              <a:rPr lang="en-US" dirty="0"/>
              <a:t> Tung University</a:t>
            </a:r>
          </a:p>
          <a:p>
            <a:r>
              <a:rPr lang="en-US" baseline="30000" dirty="0"/>
              <a:t>3 </a:t>
            </a:r>
            <a:r>
              <a:rPr lang="en-US" dirty="0"/>
              <a:t>Purdue University</a:t>
            </a:r>
          </a:p>
          <a:p>
            <a:endParaRPr lang="en-US" dirty="0"/>
          </a:p>
        </p:txBody>
      </p:sp>
      <p:pic>
        <p:nvPicPr>
          <p:cNvPr id="6" name="Picture 5">
            <a:extLst>
              <a:ext uri="{FF2B5EF4-FFF2-40B4-BE49-F238E27FC236}">
                <a16:creationId xmlns:a16="http://schemas.microsoft.com/office/drawing/2014/main" id="{6CC5DD8B-18AF-4F21-A449-5ADE390929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7598" y="5177233"/>
            <a:ext cx="1592008" cy="1592008"/>
          </a:xfrm>
          <a:prstGeom prst="rect">
            <a:avLst/>
          </a:prstGeom>
        </p:spPr>
      </p:pic>
      <p:pic>
        <p:nvPicPr>
          <p:cNvPr id="8" name="Picture 7">
            <a:extLst>
              <a:ext uri="{FF2B5EF4-FFF2-40B4-BE49-F238E27FC236}">
                <a16:creationId xmlns:a16="http://schemas.microsoft.com/office/drawing/2014/main" id="{8E32ABC3-76CD-4901-8C28-9FD3C73F0C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3176" y="5189933"/>
            <a:ext cx="1592008" cy="1592008"/>
          </a:xfrm>
          <a:prstGeom prst="rect">
            <a:avLst/>
          </a:prstGeom>
        </p:spPr>
      </p:pic>
      <p:pic>
        <p:nvPicPr>
          <p:cNvPr id="9" name="Picture 2" descr="https://gss3.bdstatic.com/7Po3dSag_xI4khGkpoWK1HF6hhy/baike/c0%3Dbaike92%2C5%2C5%2C92%2C30/sign=d32e916cf1edab64607f4592965fc4a6/14ce36d3d539b6004dd2e010e350352ac65cb77d.jpg">
            <a:extLst>
              <a:ext uri="{FF2B5EF4-FFF2-40B4-BE49-F238E27FC236}">
                <a16:creationId xmlns:a16="http://schemas.microsoft.com/office/drawing/2014/main" id="{73BEDC65-08EC-4F06-B5B1-704A94B973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88754" y="5187028"/>
            <a:ext cx="1592008" cy="159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464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TW" dirty="0"/>
              <a:t>A system-switch mechanism for Wi-Fi Calling Service </a:t>
            </a:r>
            <a:r>
              <a:rPr lang="en-US" altLang="zh-TW" dirty="0" err="1"/>
              <a:t>DoS</a:t>
            </a:r>
            <a:r>
              <a:rPr lang="en-US" altLang="zh-TW" dirty="0"/>
              <a:t> Attacks</a:t>
            </a:r>
            <a:endParaRPr lang="zh-TW" altLang="en-US" dirty="0"/>
          </a:p>
        </p:txBody>
      </p:sp>
      <p:sp>
        <p:nvSpPr>
          <p:cNvPr id="3" name="Content Placeholder 2"/>
          <p:cNvSpPr>
            <a:spLocks noGrp="1"/>
          </p:cNvSpPr>
          <p:nvPr>
            <p:ph idx="1"/>
          </p:nvPr>
        </p:nvSpPr>
        <p:spPr>
          <a:xfrm>
            <a:off x="323849" y="1825625"/>
            <a:ext cx="12030075" cy="4351338"/>
          </a:xfrm>
        </p:spPr>
        <p:txBody>
          <a:bodyPr/>
          <a:lstStyle/>
          <a:p>
            <a:r>
              <a:rPr lang="en-US" altLang="zh-TW" dirty="0"/>
              <a:t>With the aforementioned two findings, adversaries can launch Wi-Fi Calling service </a:t>
            </a:r>
            <a:r>
              <a:rPr lang="en-US" altLang="zh-TW" dirty="0" err="1"/>
              <a:t>DoS</a:t>
            </a:r>
            <a:r>
              <a:rPr lang="en-US" altLang="zh-TW" dirty="0"/>
              <a:t> attacks </a:t>
            </a:r>
          </a:p>
          <a:p>
            <a:pPr lvl="1"/>
            <a:r>
              <a:rPr lang="en-US" altLang="zh-TW" dirty="0"/>
              <a:t>Discarding all intercepted Wi-Fi signaling and voice/text packets</a:t>
            </a:r>
          </a:p>
          <a:p>
            <a:r>
              <a:rPr lang="en-US" altLang="zh-TW" dirty="0"/>
              <a:t>System-switch</a:t>
            </a:r>
            <a:r>
              <a:rPr lang="zh-TW" altLang="en-US" dirty="0"/>
              <a:t> </a:t>
            </a:r>
            <a:r>
              <a:rPr lang="en-US" altLang="zh-TW" dirty="0"/>
              <a:t>(Wi-Fi-&gt; Cellular)</a:t>
            </a:r>
          </a:p>
          <a:p>
            <a:pPr lvl="1"/>
            <a:r>
              <a:rPr lang="en-US" altLang="zh-TW" b="1" u="sng" dirty="0"/>
              <a:t>If an user fails to dial a Wi-Fi voice call</a:t>
            </a:r>
            <a:r>
              <a:rPr lang="en-US" altLang="zh-TW" b="1" dirty="0"/>
              <a:t>, </a:t>
            </a:r>
            <a:r>
              <a:rPr lang="en-US" altLang="zh-TW" dirty="0"/>
              <a:t>the mobile device will switch to </a:t>
            </a:r>
            <a:r>
              <a:rPr lang="en-US" altLang="zh-TW" dirty="0">
                <a:solidFill>
                  <a:srgbClr val="0070C0"/>
                </a:solidFill>
              </a:rPr>
              <a:t>use cellular-network-based voice services.</a:t>
            </a:r>
          </a:p>
          <a:p>
            <a:pPr lvl="1"/>
            <a:r>
              <a:rPr lang="en-US" altLang="zh-TW" b="1" u="sng" dirty="0"/>
              <a:t>If Wi-Fi calling service operators</a:t>
            </a:r>
            <a:r>
              <a:rPr lang="zh-TW" altLang="en-US" b="1" u="sng" dirty="0"/>
              <a:t> </a:t>
            </a:r>
            <a:r>
              <a:rPr lang="en-US" altLang="zh-TW" b="1" u="sng" dirty="0"/>
              <a:t>cannot route an incoming call to users by Wi-Fi calling</a:t>
            </a:r>
            <a:r>
              <a:rPr lang="en-US" altLang="zh-TW" dirty="0"/>
              <a:t>, the operators will switch it to </a:t>
            </a:r>
            <a:r>
              <a:rPr lang="en-US" altLang="zh-TW" dirty="0">
                <a:solidFill>
                  <a:srgbClr val="0070C0"/>
                </a:solidFill>
              </a:rPr>
              <a:t>use cellular-network-based one</a:t>
            </a:r>
            <a:r>
              <a:rPr lang="en-US" altLang="zh-TW" dirty="0"/>
              <a:t>.</a:t>
            </a:r>
          </a:p>
          <a:p>
            <a:endParaRPr lang="zh-TW" altLang="en-US" dirty="0"/>
          </a:p>
        </p:txBody>
      </p:sp>
      <p:graphicFrame>
        <p:nvGraphicFramePr>
          <p:cNvPr id="5" name="Object 4"/>
          <p:cNvGraphicFramePr>
            <a:graphicFrameLocks noChangeAspect="1"/>
          </p:cNvGraphicFramePr>
          <p:nvPr/>
        </p:nvGraphicFramePr>
        <p:xfrm>
          <a:off x="7304874" y="5146675"/>
          <a:ext cx="4696626" cy="1330325"/>
        </p:xfrm>
        <a:graphic>
          <a:graphicData uri="http://schemas.openxmlformats.org/presentationml/2006/ole">
            <mc:AlternateContent xmlns:mc="http://schemas.openxmlformats.org/markup-compatibility/2006">
              <mc:Choice xmlns:v="urn:schemas-microsoft-com:vml" Requires="v">
                <p:oleObj spid="_x0000_s3133" name="Acrobat Document" r:id="rId3" imgW="3866667" imgH="1095528" progId="AcroExch.Document.7">
                  <p:embed/>
                </p:oleObj>
              </mc:Choice>
              <mc:Fallback>
                <p:oleObj name="Acrobat Document" r:id="rId3" imgW="3866667" imgH="1095528" progId="AcroExch.Document.7">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4874" y="5146675"/>
                        <a:ext cx="4696626" cy="1330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ounded Rectangle 3"/>
          <p:cNvSpPr/>
          <p:nvPr/>
        </p:nvSpPr>
        <p:spPr>
          <a:xfrm>
            <a:off x="1166392" y="5234927"/>
            <a:ext cx="10468946" cy="1184988"/>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C00000"/>
                </a:solidFill>
              </a:rPr>
              <a:t>For users, they are free of voice/text </a:t>
            </a:r>
            <a:r>
              <a:rPr lang="en-US" altLang="zh-TW" sz="4000" dirty="0" err="1">
                <a:solidFill>
                  <a:srgbClr val="C00000"/>
                </a:solidFill>
              </a:rPr>
              <a:t>DoS</a:t>
            </a:r>
            <a:r>
              <a:rPr lang="en-US" altLang="zh-TW" sz="4000" dirty="0">
                <a:solidFill>
                  <a:srgbClr val="C00000"/>
                </a:solidFill>
              </a:rPr>
              <a:t> attacks.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linds(horizontal)">
                                      <p:cBhvr>
                                        <p:cTn id="30" dur="500"/>
                                        <p:tgtEl>
                                          <p:spTgt spid="4"/>
                                        </p:tgtEl>
                                      </p:cBhvr>
                                    </p:animEffect>
                                  </p:childTnLst>
                                </p:cTn>
                              </p:par>
                              <p:par>
                                <p:cTn id="31" presetID="3" presetClass="exit" presetSubtype="10" fill="hold" nodeType="withEffect">
                                  <p:stCondLst>
                                    <p:cond delay="0"/>
                                  </p:stCondLst>
                                  <p:childTnLst>
                                    <p:animEffect transition="out" filter="blinds(horizontal)">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TW" dirty="0"/>
              <a:t>Vulnerability: Service continuity is not revised accordingly – (design defect of standards)</a:t>
            </a:r>
            <a:endParaRPr lang="zh-TW" altLang="en-US" dirty="0"/>
          </a:p>
        </p:txBody>
      </p:sp>
      <p:sp>
        <p:nvSpPr>
          <p:cNvPr id="3" name="Content Placeholder 2"/>
          <p:cNvSpPr>
            <a:spLocks noGrp="1"/>
          </p:cNvSpPr>
          <p:nvPr>
            <p:ph idx="1"/>
          </p:nvPr>
        </p:nvSpPr>
        <p:spPr>
          <a:xfrm>
            <a:off x="323850" y="1825625"/>
            <a:ext cx="11753850" cy="4351338"/>
          </a:xfrm>
        </p:spPr>
        <p:txBody>
          <a:bodyPr/>
          <a:lstStyle/>
          <a:p>
            <a:r>
              <a:rPr lang="en-US" altLang="zh-TW" dirty="0"/>
              <a:t>Service continuity can </a:t>
            </a:r>
            <a:r>
              <a:rPr lang="en-US" altLang="zh-TW" b="1" dirty="0"/>
              <a:t>seamlessly</a:t>
            </a:r>
            <a:r>
              <a:rPr lang="en-US" altLang="zh-TW" dirty="0"/>
              <a:t> switch an ongoing Wi-Fi calling call to back to cellular-network-based voice call</a:t>
            </a:r>
          </a:p>
          <a:p>
            <a:r>
              <a:rPr lang="en-US" altLang="zh-TW" dirty="0"/>
              <a:t>However, it is only </a:t>
            </a:r>
            <a:r>
              <a:rPr lang="en-US" altLang="zh-TW" b="1" dirty="0"/>
              <a:t>triggered</a:t>
            </a:r>
            <a:r>
              <a:rPr lang="en-US" altLang="zh-TW" dirty="0"/>
              <a:t> while </a:t>
            </a:r>
            <a:r>
              <a:rPr lang="en-US" altLang="zh-TW" b="1" dirty="0"/>
              <a:t>the quality of Wi-Fi radio signals is bad</a:t>
            </a:r>
          </a:p>
          <a:p>
            <a:endParaRPr lang="en-US" altLang="zh-TW" b="1" dirty="0"/>
          </a:p>
          <a:p>
            <a:endParaRPr lang="en-US" altLang="zh-TW" b="1" dirty="0"/>
          </a:p>
          <a:p>
            <a:endParaRPr lang="en-US" altLang="zh-TW" b="1" dirty="0"/>
          </a:p>
          <a:p>
            <a:r>
              <a:rPr lang="en-US" altLang="zh-TW" dirty="0"/>
              <a:t>We start dropping all Wi-Fi calling packets after the call conversation is started (Wi-Fi radio quality is good)</a:t>
            </a:r>
          </a:p>
          <a:p>
            <a:endParaRPr lang="zh-TW" altLang="en-US" dirty="0"/>
          </a:p>
        </p:txBody>
      </p:sp>
      <p:sp>
        <p:nvSpPr>
          <p:cNvPr id="5" name="Rounded Rectangle 4"/>
          <p:cNvSpPr/>
          <p:nvPr/>
        </p:nvSpPr>
        <p:spPr>
          <a:xfrm>
            <a:off x="944142" y="3362325"/>
            <a:ext cx="10381083" cy="1038225"/>
          </a:xfrm>
          <a:prstGeom prst="round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chemeClr val="tx1"/>
                </a:solidFill>
              </a:rPr>
              <a:t>What if Wi-Fi radio quality is good but Wi-Fi calling service quality is poor?</a:t>
            </a:r>
          </a:p>
        </p:txBody>
      </p:sp>
      <p:sp>
        <p:nvSpPr>
          <p:cNvPr id="6" name="Rounded Rectangle 5"/>
          <p:cNvSpPr/>
          <p:nvPr/>
        </p:nvSpPr>
        <p:spPr>
          <a:xfrm>
            <a:off x="944142" y="5686425"/>
            <a:ext cx="10468946" cy="100019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rgbClr val="C00000"/>
                </a:solidFill>
              </a:rPr>
              <a:t>The system-switch security mechanism is bypassed!!</a:t>
            </a:r>
          </a:p>
          <a:p>
            <a:pPr algn="ctr"/>
            <a:r>
              <a:rPr lang="en-US" altLang="zh-TW" sz="3600" dirty="0">
                <a:solidFill>
                  <a:srgbClr val="C00000"/>
                </a:solidFill>
              </a:rPr>
              <a:t>No cellular-based voice call is initiated.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A44F-29AA-45AE-BCB8-DA960A7379D1}"/>
              </a:ext>
            </a:extLst>
          </p:cNvPr>
          <p:cNvSpPr>
            <a:spLocks noGrp="1"/>
          </p:cNvSpPr>
          <p:nvPr>
            <p:ph type="title"/>
          </p:nvPr>
        </p:nvSpPr>
        <p:spPr>
          <a:xfrm>
            <a:off x="876300" y="2794793"/>
            <a:ext cx="10515600" cy="1325563"/>
          </a:xfrm>
        </p:spPr>
        <p:txBody>
          <a:bodyPr>
            <a:normAutofit fontScale="90000"/>
          </a:bodyPr>
          <a:lstStyle/>
          <a:p>
            <a:pPr algn="ctr"/>
            <a:r>
              <a:rPr lang="en-US" dirty="0"/>
              <a:t>Finding 4: </a:t>
            </a:r>
            <a:r>
              <a:rPr lang="en-US" b="1" dirty="0">
                <a:solidFill>
                  <a:srgbClr val="0070C0"/>
                </a:solidFill>
              </a:rPr>
              <a:t>Wi-Fi calling service operators</a:t>
            </a:r>
            <a:r>
              <a:rPr lang="en-US" dirty="0"/>
              <a:t> do not take extra security mechanisms to protect the </a:t>
            </a:r>
            <a:r>
              <a:rPr lang="en-US" b="1" dirty="0">
                <a:solidFill>
                  <a:srgbClr val="C00000"/>
                </a:solidFill>
              </a:rPr>
              <a:t>encrypted</a:t>
            </a:r>
            <a:r>
              <a:rPr lang="en-US" dirty="0"/>
              <a:t> Wi-Fi calling packets</a:t>
            </a:r>
          </a:p>
        </p:txBody>
      </p:sp>
    </p:spTree>
    <p:extLst>
      <p:ext uri="{BB962C8B-B14F-4D97-AF65-F5344CB8AC3E}">
        <p14:creationId xmlns:p14="http://schemas.microsoft.com/office/powerpoint/2010/main" val="2583100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9B66E-46C4-4D9D-BDB9-37C966A37579}"/>
              </a:ext>
            </a:extLst>
          </p:cNvPr>
          <p:cNvSpPr>
            <a:spLocks noGrp="1"/>
          </p:cNvSpPr>
          <p:nvPr>
            <p:ph type="title"/>
          </p:nvPr>
        </p:nvSpPr>
        <p:spPr>
          <a:xfrm>
            <a:off x="838200" y="681038"/>
            <a:ext cx="10515600" cy="1325563"/>
          </a:xfrm>
        </p:spPr>
        <p:txBody>
          <a:bodyPr>
            <a:noAutofit/>
          </a:bodyPr>
          <a:lstStyle/>
          <a:p>
            <a:pPr algn="ctr"/>
            <a:r>
              <a:rPr lang="en-US" altLang="zh-TW" sz="3600" dirty="0"/>
              <a:t>Vulnerability </a:t>
            </a:r>
            <a:r>
              <a:rPr lang="en-US" sz="3600" dirty="0"/>
              <a:t>: The Wi-Fi calling traffic is vulnerable to side-channel attacks – (operational slip of operator)</a:t>
            </a:r>
          </a:p>
        </p:txBody>
      </p:sp>
      <p:sp>
        <p:nvSpPr>
          <p:cNvPr id="3" name="Content Placeholder 2">
            <a:extLst>
              <a:ext uri="{FF2B5EF4-FFF2-40B4-BE49-F238E27FC236}">
                <a16:creationId xmlns:a16="http://schemas.microsoft.com/office/drawing/2014/main" id="{5C4143D4-0C1C-42EE-95EF-29A9A5CB5589}"/>
              </a:ext>
            </a:extLst>
          </p:cNvPr>
          <p:cNvSpPr>
            <a:spLocks noGrp="1"/>
          </p:cNvSpPr>
          <p:nvPr>
            <p:ph idx="1"/>
          </p:nvPr>
        </p:nvSpPr>
        <p:spPr>
          <a:xfrm>
            <a:off x="355599" y="2327564"/>
            <a:ext cx="11347355" cy="1628420"/>
          </a:xfrm>
        </p:spPr>
        <p:txBody>
          <a:bodyPr>
            <a:normAutofit/>
          </a:bodyPr>
          <a:lstStyle/>
          <a:p>
            <a:r>
              <a:rPr lang="en-US" altLang="zh-TW" dirty="0"/>
              <a:t>Vulnerability -Wi-Fi calling is the </a:t>
            </a:r>
            <a:r>
              <a:rPr lang="en-US" altLang="zh-TW" b="1" dirty="0"/>
              <a:t>only service</a:t>
            </a:r>
            <a:r>
              <a:rPr lang="en-US" altLang="zh-TW" dirty="0"/>
              <a:t> that is carried by the IPSec channel between the mobile device and </a:t>
            </a:r>
            <a:r>
              <a:rPr lang="en-US" altLang="zh-TW" dirty="0" err="1"/>
              <a:t>ePDG</a:t>
            </a:r>
            <a:r>
              <a:rPr lang="en-US" altLang="zh-TW" dirty="0"/>
              <a:t>.</a:t>
            </a:r>
          </a:p>
        </p:txBody>
      </p:sp>
      <p:pic>
        <p:nvPicPr>
          <p:cNvPr id="4" name="Picture 3">
            <a:extLst>
              <a:ext uri="{FF2B5EF4-FFF2-40B4-BE49-F238E27FC236}">
                <a16:creationId xmlns:a16="http://schemas.microsoft.com/office/drawing/2014/main" id="{D03779A0-B7FC-43A1-9928-F2EEB9C9FA26}"/>
              </a:ext>
            </a:extLst>
          </p:cNvPr>
          <p:cNvPicPr>
            <a:picLocks noChangeAspect="1"/>
          </p:cNvPicPr>
          <p:nvPr/>
        </p:nvPicPr>
        <p:blipFill>
          <a:blip r:embed="rId3" cstate="print"/>
          <a:stretch>
            <a:fillRect/>
          </a:stretch>
        </p:blipFill>
        <p:spPr>
          <a:xfrm>
            <a:off x="6152642" y="4852489"/>
            <a:ext cx="5686933" cy="2005511"/>
          </a:xfrm>
          <a:prstGeom prst="rect">
            <a:avLst/>
          </a:prstGeom>
        </p:spPr>
      </p:pic>
      <p:sp>
        <p:nvSpPr>
          <p:cNvPr id="5" name="Content Placeholder 2">
            <a:extLst>
              <a:ext uri="{FF2B5EF4-FFF2-40B4-BE49-F238E27FC236}">
                <a16:creationId xmlns:a16="http://schemas.microsoft.com/office/drawing/2014/main" id="{C8ECF0F6-0B49-44DD-9EFC-1F020E860AA1}"/>
              </a:ext>
            </a:extLst>
          </p:cNvPr>
          <p:cNvSpPr txBox="1">
            <a:spLocks/>
          </p:cNvSpPr>
          <p:nvPr/>
        </p:nvSpPr>
        <p:spPr>
          <a:xfrm>
            <a:off x="355598" y="3858580"/>
            <a:ext cx="9664702" cy="299942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Validation</a:t>
            </a:r>
          </a:p>
          <a:p>
            <a:pPr lvl="1"/>
            <a:r>
              <a:rPr lang="en-US" dirty="0"/>
              <a:t>Apply C4.5 to analyze IPSec traffic patterns</a:t>
            </a:r>
          </a:p>
          <a:p>
            <a:pPr lvl="1"/>
            <a:r>
              <a:rPr lang="en-US" dirty="0"/>
              <a:t>We are able to infer six Wi-Fi calling events</a:t>
            </a:r>
          </a:p>
          <a:p>
            <a:pPr lvl="2"/>
            <a:r>
              <a:rPr lang="en-US" dirty="0" err="1"/>
              <a:t>Evt</a:t>
            </a:r>
            <a:r>
              <a:rPr lang="en-US" dirty="0"/>
              <a:t> I: Activating Wi-Fi calling service</a:t>
            </a:r>
          </a:p>
          <a:p>
            <a:pPr lvl="2"/>
            <a:r>
              <a:rPr lang="en-US" dirty="0" err="1"/>
              <a:t>Evt</a:t>
            </a:r>
            <a:r>
              <a:rPr lang="en-US" dirty="0"/>
              <a:t> II: Receiving an incoming call</a:t>
            </a:r>
          </a:p>
          <a:p>
            <a:pPr lvl="2"/>
            <a:r>
              <a:rPr lang="en-US" dirty="0" err="1"/>
              <a:t>Evt</a:t>
            </a:r>
            <a:r>
              <a:rPr lang="en-US" dirty="0"/>
              <a:t> III: Dialing an outgoing call</a:t>
            </a:r>
          </a:p>
          <a:p>
            <a:pPr lvl="2"/>
            <a:r>
              <a:rPr lang="en-US" dirty="0" err="1"/>
              <a:t>Evt</a:t>
            </a:r>
            <a:r>
              <a:rPr lang="en-US" dirty="0"/>
              <a:t> IV: Sending a text</a:t>
            </a:r>
          </a:p>
          <a:p>
            <a:pPr lvl="2"/>
            <a:r>
              <a:rPr lang="en-US" dirty="0" err="1"/>
              <a:t>Evt</a:t>
            </a:r>
            <a:r>
              <a:rPr lang="en-US" dirty="0"/>
              <a:t> V: Receiving a text</a:t>
            </a:r>
          </a:p>
          <a:p>
            <a:pPr lvl="2"/>
            <a:r>
              <a:rPr lang="en-US" dirty="0" err="1"/>
              <a:t>Evt</a:t>
            </a:r>
            <a:r>
              <a:rPr lang="en-US" dirty="0"/>
              <a:t> VI: Deactivating Wi-Fi calling service</a:t>
            </a:r>
          </a:p>
          <a:p>
            <a:pPr lvl="1"/>
            <a:endParaRPr lang="en-US" dirty="0"/>
          </a:p>
        </p:txBody>
      </p:sp>
      <p:sp>
        <p:nvSpPr>
          <p:cNvPr id="6" name="Content Placeholder 2">
            <a:extLst>
              <a:ext uri="{FF2B5EF4-FFF2-40B4-BE49-F238E27FC236}">
                <a16:creationId xmlns:a16="http://schemas.microsoft.com/office/drawing/2014/main" id="{DF7AD8DA-110E-400B-895D-D40C0630548B}"/>
              </a:ext>
            </a:extLst>
          </p:cNvPr>
          <p:cNvSpPr txBox="1">
            <a:spLocks/>
          </p:cNvSpPr>
          <p:nvPr/>
        </p:nvSpPr>
        <p:spPr>
          <a:xfrm>
            <a:off x="355597" y="3139929"/>
            <a:ext cx="11347355" cy="816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TW" dirty="0"/>
              <a:t>Adversaries may infer various Wi-Fi calling events such as dialing calls, receiving calls, etc. </a:t>
            </a:r>
          </a:p>
        </p:txBody>
      </p:sp>
    </p:spTree>
    <p:extLst>
      <p:ext uri="{BB962C8B-B14F-4D97-AF65-F5344CB8AC3E}">
        <p14:creationId xmlns:p14="http://schemas.microsoft.com/office/powerpoint/2010/main" val="53735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blinds(horizontal)">
                                      <p:cBhvr>
                                        <p:cTn id="21" dur="500"/>
                                        <p:tgtEl>
                                          <p:spTgt spid="5">
                                            <p:txEl>
                                              <p:pRg st="0" end="0"/>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blinds(horizontal)">
                                      <p:cBhvr>
                                        <p:cTn id="24" dur="500"/>
                                        <p:tgtEl>
                                          <p:spTgt spid="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Effect transition="in" filter="blinds(horizontal)">
                                      <p:cBhvr>
                                        <p:cTn id="29" dur="500"/>
                                        <p:tgtEl>
                                          <p:spTgt spid="5">
                                            <p:txEl>
                                              <p:pRg st="2" end="2"/>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blinds(horizontal)">
                                      <p:cBhvr>
                                        <p:cTn id="32" dur="500"/>
                                        <p:tgtEl>
                                          <p:spTgt spid="5">
                                            <p:txEl>
                                              <p:pRg st="3" end="3"/>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blinds(horizontal)">
                                      <p:cBhvr>
                                        <p:cTn id="35" dur="500"/>
                                        <p:tgtEl>
                                          <p:spTgt spid="5">
                                            <p:txEl>
                                              <p:pRg st="4" end="4"/>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animEffect transition="in" filter="blinds(horizontal)">
                                      <p:cBhvr>
                                        <p:cTn id="38" dur="500"/>
                                        <p:tgtEl>
                                          <p:spTgt spid="5">
                                            <p:txEl>
                                              <p:pRg st="5" end="5"/>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animEffect transition="in" filter="blinds(horizontal)">
                                      <p:cBhvr>
                                        <p:cTn id="41" dur="500"/>
                                        <p:tgtEl>
                                          <p:spTgt spid="5">
                                            <p:txEl>
                                              <p:pRg st="6" end="6"/>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5">
                                            <p:txEl>
                                              <p:pRg st="7" end="7"/>
                                            </p:txEl>
                                          </p:spTgt>
                                        </p:tgtEl>
                                        <p:attrNameLst>
                                          <p:attrName>style.visibility</p:attrName>
                                        </p:attrNameLst>
                                      </p:cBhvr>
                                      <p:to>
                                        <p:strVal val="visible"/>
                                      </p:to>
                                    </p:set>
                                    <p:animEffect transition="in" filter="blinds(horizontal)">
                                      <p:cBhvr>
                                        <p:cTn id="44" dur="500"/>
                                        <p:tgtEl>
                                          <p:spTgt spid="5">
                                            <p:txEl>
                                              <p:pRg st="7" end="7"/>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blinds(horizontal)">
                                      <p:cBhvr>
                                        <p:cTn id="47" dur="500"/>
                                        <p:tgtEl>
                                          <p:spTgt spid="5">
                                            <p:txEl>
                                              <p:pRg st="8" end="8"/>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blinds(horizontal)">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DA59-F703-4D5C-828B-F49586D5A0B9}"/>
              </a:ext>
            </a:extLst>
          </p:cNvPr>
          <p:cNvSpPr>
            <a:spLocks noGrp="1"/>
          </p:cNvSpPr>
          <p:nvPr>
            <p:ph type="title"/>
          </p:nvPr>
        </p:nvSpPr>
        <p:spPr>
          <a:xfrm>
            <a:off x="838200" y="2766218"/>
            <a:ext cx="10515600" cy="1325563"/>
          </a:xfrm>
        </p:spPr>
        <p:txBody>
          <a:bodyPr/>
          <a:lstStyle/>
          <a:p>
            <a:pPr algn="ctr"/>
            <a:r>
              <a:rPr lang="en-US" dirty="0"/>
              <a:t>Two Proof-of-concept Attacks</a:t>
            </a:r>
          </a:p>
        </p:txBody>
      </p:sp>
    </p:spTree>
    <p:extLst>
      <p:ext uri="{BB962C8B-B14F-4D97-AF65-F5344CB8AC3E}">
        <p14:creationId xmlns:p14="http://schemas.microsoft.com/office/powerpoint/2010/main" val="2849204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p:cNvPicPr>
            <a:picLocks noChangeAspect="1" noChangeArrowheads="1"/>
          </p:cNvPicPr>
          <p:nvPr/>
        </p:nvPicPr>
        <p:blipFill>
          <a:blip r:embed="rId3" cstate="print"/>
          <a:srcRect/>
          <a:stretch>
            <a:fillRect/>
          </a:stretch>
        </p:blipFill>
        <p:spPr bwMode="auto">
          <a:xfrm>
            <a:off x="5872163" y="4152900"/>
            <a:ext cx="6124575" cy="2514600"/>
          </a:xfrm>
          <a:prstGeom prst="rect">
            <a:avLst/>
          </a:prstGeom>
          <a:noFill/>
          <a:ln w="9525">
            <a:noFill/>
            <a:miter lim="800000"/>
            <a:headEnd/>
            <a:tailEnd/>
          </a:ln>
        </p:spPr>
      </p:pic>
      <p:sp>
        <p:nvSpPr>
          <p:cNvPr id="2" name="Title 1">
            <a:extLst>
              <a:ext uri="{FF2B5EF4-FFF2-40B4-BE49-F238E27FC236}">
                <a16:creationId xmlns:a16="http://schemas.microsoft.com/office/drawing/2014/main" id="{ED93D172-F859-43AE-B9A7-8D5FA700F6D2}"/>
              </a:ext>
            </a:extLst>
          </p:cNvPr>
          <p:cNvSpPr>
            <a:spLocks noGrp="1"/>
          </p:cNvSpPr>
          <p:nvPr>
            <p:ph type="title"/>
          </p:nvPr>
        </p:nvSpPr>
        <p:spPr/>
        <p:txBody>
          <a:bodyPr/>
          <a:lstStyle/>
          <a:p>
            <a:r>
              <a:rPr lang="en-US" dirty="0"/>
              <a:t>Attack 1: User privacy leakage</a:t>
            </a:r>
          </a:p>
        </p:txBody>
      </p:sp>
      <p:sp>
        <p:nvSpPr>
          <p:cNvPr id="3" name="Content Placeholder 2">
            <a:extLst>
              <a:ext uri="{FF2B5EF4-FFF2-40B4-BE49-F238E27FC236}">
                <a16:creationId xmlns:a16="http://schemas.microsoft.com/office/drawing/2014/main" id="{BB1B964E-1BCB-4C04-AB06-A45CB4949C73}"/>
              </a:ext>
            </a:extLst>
          </p:cNvPr>
          <p:cNvSpPr>
            <a:spLocks noGrp="1"/>
          </p:cNvSpPr>
          <p:nvPr>
            <p:ph idx="1"/>
          </p:nvPr>
        </p:nvSpPr>
        <p:spPr>
          <a:xfrm>
            <a:off x="838200" y="1690688"/>
            <a:ext cx="10515600" cy="928526"/>
          </a:xfrm>
        </p:spPr>
        <p:txBody>
          <a:bodyPr>
            <a:normAutofit/>
          </a:bodyPr>
          <a:lstStyle/>
          <a:p>
            <a:r>
              <a:rPr lang="en-US" dirty="0"/>
              <a:t>The </a:t>
            </a:r>
            <a:r>
              <a:rPr lang="en-US" b="1" dirty="0"/>
              <a:t>call statistics </a:t>
            </a:r>
            <a:r>
              <a:rPr lang="en-US" dirty="0"/>
              <a:t>has been proven effective to infer user privacy including </a:t>
            </a:r>
            <a:r>
              <a:rPr lang="en-US" b="1" dirty="0">
                <a:solidFill>
                  <a:srgbClr val="0070C0"/>
                </a:solidFill>
              </a:rPr>
              <a:t>personality[1], mood[2], malicious behaviors[3], etc</a:t>
            </a:r>
            <a:r>
              <a:rPr lang="en-US" dirty="0"/>
              <a:t>. </a:t>
            </a:r>
          </a:p>
          <a:p>
            <a:pPr marL="0" indent="0">
              <a:buNone/>
            </a:pPr>
            <a:endParaRPr lang="en-US" dirty="0"/>
          </a:p>
        </p:txBody>
      </p:sp>
      <p:sp>
        <p:nvSpPr>
          <p:cNvPr id="6" name="Content Placeholder 2">
            <a:extLst>
              <a:ext uri="{FF2B5EF4-FFF2-40B4-BE49-F238E27FC236}">
                <a16:creationId xmlns:a16="http://schemas.microsoft.com/office/drawing/2014/main" id="{92177EBE-3090-4C40-808C-D245119AA6BF}"/>
              </a:ext>
            </a:extLst>
          </p:cNvPr>
          <p:cNvSpPr txBox="1">
            <a:spLocks/>
          </p:cNvSpPr>
          <p:nvPr/>
        </p:nvSpPr>
        <p:spPr>
          <a:xfrm>
            <a:off x="0" y="5989041"/>
            <a:ext cx="7753350" cy="1068984"/>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70000"/>
              </a:lnSpc>
              <a:buNone/>
            </a:pPr>
            <a:r>
              <a:rPr lang="en-US" sz="1800" dirty="0"/>
              <a:t>[1] Y.-A. de </a:t>
            </a:r>
            <a:r>
              <a:rPr lang="en-US" sz="1800" dirty="0" err="1"/>
              <a:t>Montjoye</a:t>
            </a:r>
            <a:r>
              <a:rPr lang="en-US" sz="1800" dirty="0"/>
              <a:t>, J. </a:t>
            </a:r>
            <a:r>
              <a:rPr lang="en-US" sz="1800" dirty="0" err="1"/>
              <a:t>Quoidbach</a:t>
            </a:r>
            <a:r>
              <a:rPr lang="en-US" sz="1800" dirty="0"/>
              <a:t>, F. </a:t>
            </a:r>
            <a:r>
              <a:rPr lang="en-US" sz="1800" dirty="0" err="1"/>
              <a:t>Robic</a:t>
            </a:r>
            <a:r>
              <a:rPr lang="en-US" sz="1800" dirty="0"/>
              <a:t>, and A. S. Pentland, “Predicting personality using novel mobile phone-based metrics,” in International conference on social computing, behavioral-cultural modeling, and prediction. Springer, 2013</a:t>
            </a:r>
          </a:p>
          <a:p>
            <a:pPr marL="0" indent="0">
              <a:lnSpc>
                <a:spcPct val="70000"/>
              </a:lnSpc>
              <a:buNone/>
            </a:pPr>
            <a:r>
              <a:rPr lang="en-US" sz="1800" dirty="0"/>
              <a:t>[2] S. </a:t>
            </a:r>
            <a:r>
              <a:rPr lang="en-US" sz="1800" dirty="0" err="1"/>
              <a:t>Thomee</a:t>
            </a:r>
            <a:r>
              <a:rPr lang="en-US" sz="1800" dirty="0"/>
              <a:t>, A. H ´ </a:t>
            </a:r>
            <a:r>
              <a:rPr lang="en-US" sz="1800" dirty="0" err="1"/>
              <a:t>arenstam</a:t>
            </a:r>
            <a:r>
              <a:rPr lang="en-US" sz="1800" dirty="0"/>
              <a:t>, and M. Hagberg, “Mobile phone use and ¨ stress, sleep disturbances, and symptoms of depression among young adults-a prospective cohort study,” BMC public health, vol. 11, no. 1, p. 66, 2011.</a:t>
            </a:r>
          </a:p>
          <a:p>
            <a:pPr marL="0" indent="0">
              <a:lnSpc>
                <a:spcPct val="70000"/>
              </a:lnSpc>
              <a:buNone/>
            </a:pPr>
            <a:r>
              <a:rPr lang="en-US" sz="1800" dirty="0"/>
              <a:t>[3] V. </a:t>
            </a:r>
            <a:r>
              <a:rPr lang="en-US" sz="1800" dirty="0" err="1"/>
              <a:t>Balasubramaniyan</a:t>
            </a:r>
            <a:r>
              <a:rPr lang="en-US" sz="1800" dirty="0"/>
              <a:t>, M. </a:t>
            </a:r>
            <a:r>
              <a:rPr lang="en-US" sz="1800" dirty="0" err="1"/>
              <a:t>Ahamad</a:t>
            </a:r>
            <a:r>
              <a:rPr lang="en-US" sz="1800" dirty="0"/>
              <a:t>, and H. Park, “</a:t>
            </a:r>
            <a:r>
              <a:rPr lang="en-US" sz="1800" dirty="0" err="1"/>
              <a:t>Callrank</a:t>
            </a:r>
            <a:r>
              <a:rPr lang="en-US" sz="1800" dirty="0"/>
              <a:t>: Combating SPIT using call duration, social networks and global reputation,” in CEAS’07, 2007</a:t>
            </a:r>
          </a:p>
          <a:p>
            <a:endParaRPr lang="en-US" sz="1800" dirty="0"/>
          </a:p>
          <a:p>
            <a:endParaRPr lang="en-US" sz="1800" dirty="0"/>
          </a:p>
        </p:txBody>
      </p:sp>
      <p:sp>
        <p:nvSpPr>
          <p:cNvPr id="5" name="Content Placeholder 2">
            <a:extLst>
              <a:ext uri="{FF2B5EF4-FFF2-40B4-BE49-F238E27FC236}">
                <a16:creationId xmlns:a16="http://schemas.microsoft.com/office/drawing/2014/main" id="{52C83EE3-DF22-4CB4-809F-921502BA67C1}"/>
              </a:ext>
            </a:extLst>
          </p:cNvPr>
          <p:cNvSpPr txBox="1">
            <a:spLocks/>
          </p:cNvSpPr>
          <p:nvPr/>
        </p:nvSpPr>
        <p:spPr>
          <a:xfrm>
            <a:off x="838200" y="2642919"/>
            <a:ext cx="11353800" cy="26037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Devising </a:t>
            </a:r>
            <a:r>
              <a:rPr lang="en-US" dirty="0" err="1"/>
              <a:t>WiCA</a:t>
            </a:r>
            <a:r>
              <a:rPr lang="en-US" dirty="0"/>
              <a:t> (Wi-Fi Calling Analyzer) to infer a Wi-Fi calling user’s call statistics</a:t>
            </a:r>
          </a:p>
          <a:p>
            <a:pPr lvl="1"/>
            <a:r>
              <a:rPr lang="en-US" dirty="0"/>
              <a:t>Who initiates the call (an incoming call or an outgoing call) </a:t>
            </a:r>
          </a:p>
          <a:p>
            <a:pPr lvl="1"/>
            <a:r>
              <a:rPr lang="en-US" dirty="0"/>
              <a:t>Who hangs up the call first (caller or </a:t>
            </a:r>
            <a:r>
              <a:rPr lang="en-US" dirty="0" err="1"/>
              <a:t>callee</a:t>
            </a:r>
            <a:r>
              <a:rPr lang="en-US" dirty="0"/>
              <a:t>)</a:t>
            </a:r>
          </a:p>
          <a:p>
            <a:pPr lvl="1"/>
            <a:r>
              <a:rPr lang="en-US" dirty="0"/>
              <a:t>Ringing time (how long the </a:t>
            </a:r>
            <a:r>
              <a:rPr lang="en-US" dirty="0" err="1"/>
              <a:t>callee</a:t>
            </a:r>
            <a:r>
              <a:rPr lang="en-US" dirty="0"/>
              <a:t> answers the call)</a:t>
            </a:r>
          </a:p>
          <a:p>
            <a:pPr lvl="1"/>
            <a:r>
              <a:rPr lang="en-US" dirty="0"/>
              <a:t>Call conversation time</a:t>
            </a:r>
          </a:p>
          <a:p>
            <a:endParaRPr lang="en-US" dirty="0"/>
          </a:p>
          <a:p>
            <a:endParaRPr lang="en-US" dirty="0"/>
          </a:p>
        </p:txBody>
      </p:sp>
    </p:spTree>
    <p:extLst>
      <p:ext uri="{BB962C8B-B14F-4D97-AF65-F5344CB8AC3E}">
        <p14:creationId xmlns:p14="http://schemas.microsoft.com/office/powerpoint/2010/main" val="47869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linds(horizontal)">
                                      <p:cBhvr>
                                        <p:cTn id="19" dur="500"/>
                                        <p:tgtEl>
                                          <p:spTgt spid="5">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5843"/>
                                        </p:tgtEl>
                                        <p:attrNameLst>
                                          <p:attrName>style.visibility</p:attrName>
                                        </p:attrNameLst>
                                      </p:cBhvr>
                                      <p:to>
                                        <p:strVal val="visible"/>
                                      </p:to>
                                    </p:set>
                                    <p:animEffect transition="in" filter="blinds(horizontal)">
                                      <p:cBhvr>
                                        <p:cTn id="22" dur="500"/>
                                        <p:tgtEl>
                                          <p:spTgt spid="35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C557B-6AB0-4BF3-A1FD-F70F135B8654}"/>
              </a:ext>
            </a:extLst>
          </p:cNvPr>
          <p:cNvSpPr>
            <a:spLocks noGrp="1"/>
          </p:cNvSpPr>
          <p:nvPr>
            <p:ph type="title"/>
          </p:nvPr>
        </p:nvSpPr>
        <p:spPr/>
        <p:txBody>
          <a:bodyPr>
            <a:normAutofit/>
          </a:bodyPr>
          <a:lstStyle/>
          <a:p>
            <a:r>
              <a:rPr lang="en-US" dirty="0"/>
              <a:t>Infer call </a:t>
            </a:r>
            <a:r>
              <a:rPr lang="en-US" dirty="0" err="1"/>
              <a:t>statistics@WiCA</a:t>
            </a:r>
            <a:r>
              <a:rPr lang="en-US" dirty="0"/>
              <a:t> </a:t>
            </a:r>
            <a:endParaRPr lang="en-US" sz="3600" dirty="0"/>
          </a:p>
        </p:txBody>
      </p:sp>
      <p:sp>
        <p:nvSpPr>
          <p:cNvPr id="7" name="Content Placeholder 6"/>
          <p:cNvSpPr>
            <a:spLocks noGrp="1"/>
          </p:cNvSpPr>
          <p:nvPr>
            <p:ph idx="1"/>
          </p:nvPr>
        </p:nvSpPr>
        <p:spPr>
          <a:xfrm>
            <a:off x="838200" y="1825625"/>
            <a:ext cx="11029950" cy="3180328"/>
          </a:xfrm>
        </p:spPr>
        <p:txBody>
          <a:bodyPr/>
          <a:lstStyle/>
          <a:p>
            <a:r>
              <a:rPr lang="en-US" altLang="zh-TW" dirty="0" err="1"/>
              <a:t>WiCA’s</a:t>
            </a:r>
            <a:r>
              <a:rPr lang="en-US" altLang="zh-TW" dirty="0"/>
              <a:t> finite state machine</a:t>
            </a:r>
          </a:p>
          <a:p>
            <a:endParaRPr lang="en-US" altLang="zh-TW" dirty="0"/>
          </a:p>
          <a:p>
            <a:endParaRPr lang="en-US" altLang="zh-TW" dirty="0"/>
          </a:p>
          <a:p>
            <a:pPr lvl="1"/>
            <a:r>
              <a:rPr lang="en-US" altLang="zh-TW" dirty="0"/>
              <a:t>Record the number of </a:t>
            </a:r>
            <a:r>
              <a:rPr lang="en-US" altLang="zh-TW" b="1" dirty="0"/>
              <a:t>Uplink</a:t>
            </a:r>
            <a:r>
              <a:rPr lang="en-US" altLang="zh-TW" dirty="0"/>
              <a:t> and </a:t>
            </a:r>
            <a:r>
              <a:rPr lang="en-US" altLang="zh-TW" b="1" dirty="0"/>
              <a:t>Downlink</a:t>
            </a:r>
            <a:r>
              <a:rPr lang="en-US" altLang="zh-TW" dirty="0"/>
              <a:t> packets transmitted every 2 seconds</a:t>
            </a:r>
          </a:p>
          <a:p>
            <a:pPr lvl="1"/>
            <a:r>
              <a:rPr lang="en-US" altLang="zh-TW" dirty="0"/>
              <a:t>Classify them into three categories by packet size: </a:t>
            </a:r>
          </a:p>
          <a:p>
            <a:pPr lvl="2"/>
            <a:r>
              <a:rPr lang="en-US" altLang="zh-TW" b="1" dirty="0"/>
              <a:t>Small</a:t>
            </a:r>
            <a:r>
              <a:rPr lang="en-US" altLang="zh-TW" dirty="0"/>
              <a:t> (&lt;200 bytes), </a:t>
            </a:r>
            <a:r>
              <a:rPr lang="en-US" altLang="zh-TW" b="1" dirty="0"/>
              <a:t>Medium</a:t>
            </a:r>
            <a:r>
              <a:rPr lang="en-US" altLang="zh-TW" dirty="0"/>
              <a:t>(200-800 bytes), </a:t>
            </a:r>
            <a:r>
              <a:rPr lang="en-US" altLang="zh-TW" b="1" dirty="0"/>
              <a:t>Large</a:t>
            </a:r>
            <a:r>
              <a:rPr lang="en-US" altLang="zh-TW" dirty="0"/>
              <a:t> (&gt;800 bytes)</a:t>
            </a:r>
          </a:p>
        </p:txBody>
      </p:sp>
      <p:pic>
        <p:nvPicPr>
          <p:cNvPr id="8" name="Picture 7">
            <a:extLst>
              <a:ext uri="{FF2B5EF4-FFF2-40B4-BE49-F238E27FC236}">
                <a16:creationId xmlns:a16="http://schemas.microsoft.com/office/drawing/2014/main" id="{B7DF5B62-965C-45F9-927E-51C253B362FA}"/>
              </a:ext>
            </a:extLst>
          </p:cNvPr>
          <p:cNvPicPr>
            <a:picLocks noChangeAspect="1"/>
          </p:cNvPicPr>
          <p:nvPr/>
        </p:nvPicPr>
        <p:blipFill>
          <a:blip r:embed="rId3" cstate="print"/>
          <a:stretch>
            <a:fillRect/>
          </a:stretch>
        </p:blipFill>
        <p:spPr>
          <a:xfrm>
            <a:off x="5116346" y="1578918"/>
            <a:ext cx="5965889" cy="1390650"/>
          </a:xfrm>
          <a:prstGeom prst="rect">
            <a:avLst/>
          </a:prstGeom>
        </p:spPr>
      </p:pic>
      <p:pic>
        <p:nvPicPr>
          <p:cNvPr id="9" name="Picture 8">
            <a:extLst>
              <a:ext uri="{FF2B5EF4-FFF2-40B4-BE49-F238E27FC236}">
                <a16:creationId xmlns:a16="http://schemas.microsoft.com/office/drawing/2014/main" id="{084512FD-A4D8-4497-BBAF-141E23CC8002}"/>
              </a:ext>
            </a:extLst>
          </p:cNvPr>
          <p:cNvPicPr>
            <a:picLocks noChangeAspect="1"/>
          </p:cNvPicPr>
          <p:nvPr/>
        </p:nvPicPr>
        <p:blipFill>
          <a:blip r:embed="rId4" cstate="print"/>
          <a:stretch>
            <a:fillRect/>
          </a:stretch>
        </p:blipFill>
        <p:spPr>
          <a:xfrm>
            <a:off x="3422577" y="5245002"/>
            <a:ext cx="6329464" cy="1422498"/>
          </a:xfrm>
          <a:prstGeom prst="rect">
            <a:avLst/>
          </a:prstGeom>
        </p:spPr>
      </p:pic>
      <p:sp>
        <p:nvSpPr>
          <p:cNvPr id="6" name="Content Placeholder 6">
            <a:extLst>
              <a:ext uri="{FF2B5EF4-FFF2-40B4-BE49-F238E27FC236}">
                <a16:creationId xmlns:a16="http://schemas.microsoft.com/office/drawing/2014/main" id="{03632834-9C35-4127-B099-B65B3EC36337}"/>
              </a:ext>
            </a:extLst>
          </p:cNvPr>
          <p:cNvSpPr txBox="1">
            <a:spLocks/>
          </p:cNvSpPr>
          <p:nvPr/>
        </p:nvSpPr>
        <p:spPr>
          <a:xfrm>
            <a:off x="838200" y="4715361"/>
            <a:ext cx="10515600" cy="550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Our observations on </a:t>
            </a:r>
            <a:r>
              <a:rPr lang="en-US" altLang="zh-TW" b="1" u="sng" dirty="0"/>
              <a:t>small packets</a:t>
            </a:r>
            <a:r>
              <a:rPr lang="en-US" altLang="zh-TW" dirty="0"/>
              <a:t> </a:t>
            </a:r>
            <a:endParaRPr lang="zh-TW" altLang="en-US" dirty="0"/>
          </a:p>
        </p:txBody>
      </p:sp>
    </p:spTree>
    <p:extLst>
      <p:ext uri="{BB962C8B-B14F-4D97-AF65-F5344CB8AC3E}">
        <p14:creationId xmlns:p14="http://schemas.microsoft.com/office/powerpoint/2010/main" val="195762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1000"/>
                                        <p:tgtEl>
                                          <p:spTgt spid="7">
                                            <p:txEl>
                                              <p:pRg st="3" end="3"/>
                                            </p:txEl>
                                          </p:spTgt>
                                        </p:tgtEl>
                                      </p:cBhvr>
                                    </p:animEffect>
                                    <p:anim calcmode="lin" valueType="num">
                                      <p:cBhvr>
                                        <p:cTn id="1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1000"/>
                                        <p:tgtEl>
                                          <p:spTgt spid="7">
                                            <p:txEl>
                                              <p:pRg st="4" end="4"/>
                                            </p:txEl>
                                          </p:spTgt>
                                        </p:tgtEl>
                                      </p:cBhvr>
                                    </p:animEffect>
                                    <p:anim calcmode="lin" valueType="num">
                                      <p:cBhvr>
                                        <p:cTn id="23"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1000"/>
                                        <p:tgtEl>
                                          <p:spTgt spid="7">
                                            <p:txEl>
                                              <p:pRg st="5" end="5"/>
                                            </p:txEl>
                                          </p:spTgt>
                                        </p:tgtEl>
                                      </p:cBhvr>
                                    </p:animEffect>
                                    <p:anim calcmode="lin" valueType="num">
                                      <p:cBhvr>
                                        <p:cTn id="28"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Ringing time inference</a:t>
            </a:r>
            <a:endParaRPr lang="zh-TW" altLang="en-US" dirty="0"/>
          </a:p>
        </p:txBody>
      </p:sp>
      <p:sp>
        <p:nvSpPr>
          <p:cNvPr id="3" name="Content Placeholder 2"/>
          <p:cNvSpPr>
            <a:spLocks noGrp="1"/>
          </p:cNvSpPr>
          <p:nvPr>
            <p:ph idx="1"/>
          </p:nvPr>
        </p:nvSpPr>
        <p:spPr>
          <a:xfrm>
            <a:off x="838200" y="1825625"/>
            <a:ext cx="10515600" cy="3917253"/>
          </a:xfrm>
        </p:spPr>
        <p:txBody>
          <a:bodyPr>
            <a:normAutofit/>
          </a:bodyPr>
          <a:lstStyle/>
          <a:p>
            <a:r>
              <a:rPr lang="en-US" altLang="zh-TW" sz="3200" dirty="0"/>
              <a:t>We observe that Wi-Fi calling service servers will keep sending small packets to both of caller and </a:t>
            </a:r>
            <a:r>
              <a:rPr lang="en-US" altLang="zh-TW" sz="3200" dirty="0" err="1"/>
              <a:t>callee</a:t>
            </a:r>
            <a:r>
              <a:rPr lang="en-US" altLang="zh-TW" sz="3200" dirty="0"/>
              <a:t> after SIP RINGING message is sent by the </a:t>
            </a:r>
            <a:r>
              <a:rPr lang="en-US" altLang="zh-TW" sz="3200" dirty="0" err="1"/>
              <a:t>callee</a:t>
            </a:r>
            <a:r>
              <a:rPr lang="en-US" altLang="zh-TW" sz="3200" dirty="0"/>
              <a:t>.</a:t>
            </a:r>
            <a:endParaRPr lang="en-US" altLang="zh-TW" sz="2800" dirty="0"/>
          </a:p>
        </p:txBody>
      </p:sp>
      <p:grpSp>
        <p:nvGrpSpPr>
          <p:cNvPr id="22" name="Group 21"/>
          <p:cNvGrpSpPr/>
          <p:nvPr/>
        </p:nvGrpSpPr>
        <p:grpSpPr>
          <a:xfrm>
            <a:off x="942975" y="3222019"/>
            <a:ext cx="10706099" cy="3459471"/>
            <a:chOff x="942975" y="3222019"/>
            <a:chExt cx="10706099" cy="3459471"/>
          </a:xfrm>
        </p:grpSpPr>
        <p:pic>
          <p:nvPicPr>
            <p:cNvPr id="4" name="Picture 3">
              <a:extLst>
                <a:ext uri="{FF2B5EF4-FFF2-40B4-BE49-F238E27FC236}">
                  <a16:creationId xmlns:a16="http://schemas.microsoft.com/office/drawing/2014/main" id="{0C3F0F06-1632-4865-9D0C-1DBCEF6EF7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3631" y="3326794"/>
              <a:ext cx="3189443" cy="2492682"/>
            </a:xfrm>
            <a:prstGeom prst="rect">
              <a:avLst/>
            </a:prstGeom>
          </p:spPr>
        </p:pic>
        <p:pic>
          <p:nvPicPr>
            <p:cNvPr id="5" name="Picture 4">
              <a:extLst>
                <a:ext uri="{FF2B5EF4-FFF2-40B4-BE49-F238E27FC236}">
                  <a16:creationId xmlns:a16="http://schemas.microsoft.com/office/drawing/2014/main" id="{CE161C59-AF37-4362-88B6-43BDCBF786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1390" y="3222019"/>
              <a:ext cx="3224560" cy="2492682"/>
            </a:xfrm>
            <a:prstGeom prst="rect">
              <a:avLst/>
            </a:prstGeom>
          </p:spPr>
        </p:pic>
        <p:sp>
          <p:nvSpPr>
            <p:cNvPr id="6" name="TextBox 5"/>
            <p:cNvSpPr txBox="1"/>
            <p:nvPr/>
          </p:nvSpPr>
          <p:spPr>
            <a:xfrm>
              <a:off x="942975" y="6219825"/>
              <a:ext cx="10706099" cy="461665"/>
            </a:xfrm>
            <a:prstGeom prst="rect">
              <a:avLst/>
            </a:prstGeom>
            <a:noFill/>
          </p:spPr>
          <p:txBody>
            <a:bodyPr wrap="square" rtlCol="0">
              <a:spAutoFit/>
            </a:bodyPr>
            <a:lstStyle/>
            <a:p>
              <a:pPr algn="ctr"/>
              <a:r>
                <a:rPr lang="en-US" altLang="zh-TW" sz="2400" b="1" dirty="0"/>
                <a:t>Packet arrivals for the event ‘receiving a call with a ringtone’ (</a:t>
              </a:r>
              <a:r>
                <a:rPr lang="en-US" altLang="zh-TW" sz="2400" b="1" dirty="0" err="1"/>
                <a:t>callee</a:t>
              </a:r>
              <a:r>
                <a:rPr lang="en-US" altLang="zh-TW" sz="2400" b="1" dirty="0"/>
                <a:t> perspective).</a:t>
              </a:r>
              <a:endParaRPr lang="zh-TW" altLang="en-US" sz="2400" b="1" dirty="0"/>
            </a:p>
          </p:txBody>
        </p:sp>
        <p:sp>
          <p:nvSpPr>
            <p:cNvPr id="7" name="TextBox 6"/>
            <p:cNvSpPr txBox="1"/>
            <p:nvPr/>
          </p:nvSpPr>
          <p:spPr>
            <a:xfrm>
              <a:off x="2486024" y="5800725"/>
              <a:ext cx="3686175" cy="369332"/>
            </a:xfrm>
            <a:prstGeom prst="rect">
              <a:avLst/>
            </a:prstGeom>
            <a:noFill/>
          </p:spPr>
          <p:txBody>
            <a:bodyPr wrap="square" rtlCol="0">
              <a:spAutoFit/>
            </a:bodyPr>
            <a:lstStyle/>
            <a:p>
              <a:r>
                <a:rPr lang="en-US" altLang="zh-TW" dirty="0">
                  <a:solidFill>
                    <a:srgbClr val="FF0000"/>
                  </a:solidFill>
                </a:rPr>
                <a:t>Packets sent by Wi-Fi calling server</a:t>
              </a:r>
              <a:endParaRPr lang="zh-TW" altLang="en-US" dirty="0">
                <a:solidFill>
                  <a:srgbClr val="FF0000"/>
                </a:solidFill>
              </a:endParaRPr>
            </a:p>
          </p:txBody>
        </p:sp>
        <p:sp>
          <p:nvSpPr>
            <p:cNvPr id="8" name="TextBox 7"/>
            <p:cNvSpPr txBox="1"/>
            <p:nvPr/>
          </p:nvSpPr>
          <p:spPr>
            <a:xfrm>
              <a:off x="6829425" y="5753100"/>
              <a:ext cx="3105150" cy="369332"/>
            </a:xfrm>
            <a:prstGeom prst="rect">
              <a:avLst/>
            </a:prstGeom>
            <a:noFill/>
          </p:spPr>
          <p:txBody>
            <a:bodyPr wrap="square" rtlCol="0">
              <a:spAutoFit/>
            </a:bodyPr>
            <a:lstStyle/>
            <a:p>
              <a:r>
                <a:rPr lang="en-US" altLang="zh-TW" dirty="0">
                  <a:solidFill>
                    <a:srgbClr val="0000CC"/>
                  </a:solidFill>
                </a:rPr>
                <a:t>Packets sent by the </a:t>
              </a:r>
              <a:r>
                <a:rPr lang="en-US" altLang="zh-TW" dirty="0" err="1">
                  <a:solidFill>
                    <a:srgbClr val="0000CC"/>
                  </a:solidFill>
                </a:rPr>
                <a:t>callee</a:t>
              </a:r>
              <a:endParaRPr lang="zh-TW" altLang="en-US" dirty="0">
                <a:solidFill>
                  <a:srgbClr val="0000CC"/>
                </a:solidFill>
              </a:endParaRPr>
            </a:p>
          </p:txBody>
        </p:sp>
      </p:grpSp>
      <p:grpSp>
        <p:nvGrpSpPr>
          <p:cNvPr id="20" name="Group 19"/>
          <p:cNvGrpSpPr/>
          <p:nvPr/>
        </p:nvGrpSpPr>
        <p:grpSpPr>
          <a:xfrm>
            <a:off x="161924" y="4667250"/>
            <a:ext cx="5762626" cy="1446550"/>
            <a:chOff x="161924" y="4667250"/>
            <a:chExt cx="5762626" cy="1446550"/>
          </a:xfrm>
        </p:grpSpPr>
        <p:grpSp>
          <p:nvGrpSpPr>
            <p:cNvPr id="12" name="Group 11"/>
            <p:cNvGrpSpPr/>
            <p:nvPr/>
          </p:nvGrpSpPr>
          <p:grpSpPr>
            <a:xfrm>
              <a:off x="1885950" y="4743450"/>
              <a:ext cx="4038600" cy="923925"/>
              <a:chOff x="1885950" y="4743450"/>
              <a:chExt cx="4038600" cy="923925"/>
            </a:xfrm>
          </p:grpSpPr>
          <p:sp>
            <p:nvSpPr>
              <p:cNvPr id="9" name="Rectangle 8"/>
              <p:cNvSpPr/>
              <p:nvPr/>
            </p:nvSpPr>
            <p:spPr>
              <a:xfrm>
                <a:off x="3724275" y="4743450"/>
                <a:ext cx="2200275" cy="92392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Straight Arrow Connector 10"/>
              <p:cNvCxnSpPr/>
              <p:nvPr/>
            </p:nvCxnSpPr>
            <p:spPr>
              <a:xfrm flipH="1">
                <a:off x="1885950" y="5248275"/>
                <a:ext cx="1866900" cy="3333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161924" y="4667250"/>
              <a:ext cx="2085976" cy="1446550"/>
            </a:xfrm>
            <a:prstGeom prst="rect">
              <a:avLst/>
            </a:prstGeom>
            <a:noFill/>
          </p:spPr>
          <p:txBody>
            <a:bodyPr wrap="square" rtlCol="0">
              <a:spAutoFit/>
            </a:bodyPr>
            <a:lstStyle/>
            <a:p>
              <a:r>
                <a:rPr lang="en-US" altLang="zh-TW" sz="2200" dirty="0">
                  <a:solidFill>
                    <a:srgbClr val="0070C0"/>
                  </a:solidFill>
                </a:rPr>
                <a:t>Small downlink packets can be used to detect Ringing</a:t>
              </a:r>
              <a:endParaRPr lang="zh-TW" altLang="en-US" sz="2200" dirty="0">
                <a:solidFill>
                  <a:srgbClr val="0070C0"/>
                </a:solidFill>
              </a:endParaRPr>
            </a:p>
          </p:txBody>
        </p:sp>
      </p:grpSp>
      <p:grpSp>
        <p:nvGrpSpPr>
          <p:cNvPr id="21" name="Group 20"/>
          <p:cNvGrpSpPr/>
          <p:nvPr/>
        </p:nvGrpSpPr>
        <p:grpSpPr>
          <a:xfrm>
            <a:off x="8772526" y="2971800"/>
            <a:ext cx="2914649" cy="2343151"/>
            <a:chOff x="8772526" y="2971800"/>
            <a:chExt cx="2914649" cy="2343151"/>
          </a:xfrm>
        </p:grpSpPr>
        <p:sp>
          <p:nvSpPr>
            <p:cNvPr id="15" name="Rectangle 14"/>
            <p:cNvSpPr/>
            <p:nvPr/>
          </p:nvSpPr>
          <p:spPr>
            <a:xfrm>
              <a:off x="8772526" y="4457701"/>
              <a:ext cx="1619250" cy="857250"/>
            </a:xfrm>
            <a:prstGeom prst="rect">
              <a:avLst/>
            </a:prstGeom>
            <a:noFill/>
            <a:ln w="38100">
              <a:solidFill>
                <a:srgbClr val="00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6600"/>
                </a:solidFill>
              </a:endParaRPr>
            </a:p>
          </p:txBody>
        </p:sp>
        <p:sp>
          <p:nvSpPr>
            <p:cNvPr id="17" name="TextBox 16"/>
            <p:cNvSpPr txBox="1"/>
            <p:nvPr/>
          </p:nvSpPr>
          <p:spPr>
            <a:xfrm>
              <a:off x="9601199" y="2971800"/>
              <a:ext cx="2085976" cy="1446550"/>
            </a:xfrm>
            <a:prstGeom prst="rect">
              <a:avLst/>
            </a:prstGeom>
            <a:noFill/>
          </p:spPr>
          <p:txBody>
            <a:bodyPr wrap="square" rtlCol="0">
              <a:spAutoFit/>
            </a:bodyPr>
            <a:lstStyle/>
            <a:p>
              <a:r>
                <a:rPr lang="en-US" altLang="zh-TW" sz="2200" dirty="0">
                  <a:solidFill>
                    <a:srgbClr val="006600"/>
                  </a:solidFill>
                </a:rPr>
                <a:t>No uplink small packets after </a:t>
              </a:r>
              <a:r>
                <a:rPr lang="en-US" altLang="zh-TW" sz="2200" dirty="0" err="1">
                  <a:solidFill>
                    <a:srgbClr val="006600"/>
                  </a:solidFill>
                </a:rPr>
                <a:t>callee’s</a:t>
              </a:r>
              <a:r>
                <a:rPr lang="en-US" altLang="zh-TW" sz="2200" dirty="0">
                  <a:solidFill>
                    <a:srgbClr val="006600"/>
                  </a:solidFill>
                </a:rPr>
                <a:t> phone is ringed</a:t>
              </a:r>
              <a:endParaRPr lang="zh-TW" altLang="en-US" sz="2200" dirty="0">
                <a:solidFill>
                  <a:srgbClr val="006600"/>
                </a:solidFill>
              </a:endParaRPr>
            </a:p>
          </p:txBody>
        </p:sp>
        <p:cxnSp>
          <p:nvCxnSpPr>
            <p:cNvPr id="19" name="Straight Arrow Connector 18"/>
            <p:cNvCxnSpPr/>
            <p:nvPr/>
          </p:nvCxnSpPr>
          <p:spPr>
            <a:xfrm flipV="1">
              <a:off x="10429875" y="4133850"/>
              <a:ext cx="371475" cy="552450"/>
            </a:xfrm>
            <a:prstGeom prst="straightConnector1">
              <a:avLst/>
            </a:prstGeom>
            <a:ln w="38100">
              <a:solidFill>
                <a:srgbClr val="0066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314575" y="2713383"/>
            <a:ext cx="8734425" cy="4127889"/>
            <a:chOff x="2314575" y="2713383"/>
            <a:chExt cx="8734425" cy="4127889"/>
          </a:xfrm>
        </p:grpSpPr>
        <p:graphicFrame>
          <p:nvGraphicFramePr>
            <p:cNvPr id="18" name="Object 17"/>
            <p:cNvGraphicFramePr>
              <a:graphicFrameLocks noChangeAspect="1"/>
            </p:cNvGraphicFramePr>
            <p:nvPr/>
          </p:nvGraphicFramePr>
          <p:xfrm>
            <a:off x="6692347" y="2713383"/>
            <a:ext cx="3505200" cy="2986985"/>
          </p:xfrm>
          <a:graphic>
            <a:graphicData uri="http://schemas.openxmlformats.org/presentationml/2006/ole">
              <mc:AlternateContent xmlns:mc="http://schemas.openxmlformats.org/markup-compatibility/2006">
                <mc:Choice xmlns:v="urn:schemas-microsoft-com:vml" Requires="v">
                  <p:oleObj spid="_x0000_s36985" name="Acrobat Document" r:id="rId4" imgW="3505689" imgH="3209524" progId="AcroExch.Document.7">
                    <p:embed/>
                  </p:oleObj>
                </mc:Choice>
                <mc:Fallback>
                  <p:oleObj name="Acrobat Document" r:id="rId4" imgW="3505689" imgH="3209524" progId="AcroExch.Document.7">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2347" y="2713383"/>
                          <a:ext cx="3505200" cy="2986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nvGraphicFramePr>
          <p:xfrm>
            <a:off x="2394916" y="2862470"/>
            <a:ext cx="3505200" cy="2924037"/>
          </p:xfrm>
          <a:graphic>
            <a:graphicData uri="http://schemas.openxmlformats.org/presentationml/2006/ole">
              <mc:AlternateContent xmlns:mc="http://schemas.openxmlformats.org/markup-compatibility/2006">
                <mc:Choice xmlns:v="urn:schemas-microsoft-com:vml" Requires="v">
                  <p:oleObj spid="_x0000_s36986" name="Acrobat Document" r:id="rId6" imgW="3505689" imgH="3209524" progId="AcroExch.Document.7">
                    <p:embed/>
                  </p:oleObj>
                </mc:Choice>
                <mc:Fallback>
                  <p:oleObj name="Acrobat Document" r:id="rId6" imgW="3505689" imgH="3209524" progId="AcroExch.Document.7">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4916" y="2862470"/>
                          <a:ext cx="3505200" cy="2924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2314575" y="6010275"/>
              <a:ext cx="8734425" cy="830997"/>
            </a:xfrm>
            <a:prstGeom prst="rect">
              <a:avLst/>
            </a:prstGeom>
            <a:noFill/>
          </p:spPr>
          <p:txBody>
            <a:bodyPr wrap="square" rtlCol="0">
              <a:spAutoFit/>
            </a:bodyPr>
            <a:lstStyle/>
            <a:p>
              <a:pPr algn="ctr"/>
              <a:r>
                <a:rPr lang="en-US" altLang="zh-TW" sz="2400" b="1" dirty="0"/>
                <a:t>Packet arrivals for ‘Talking’  (</a:t>
              </a:r>
              <a:r>
                <a:rPr lang="en-US" altLang="zh-TW" sz="2400" b="1" dirty="0" err="1"/>
                <a:t>callee</a:t>
              </a:r>
              <a:r>
                <a:rPr lang="en-US" altLang="zh-TW" sz="2400" b="1" dirty="0"/>
                <a:t> perspective).</a:t>
              </a:r>
              <a:endParaRPr lang="zh-TW" altLang="en-US" sz="2400" b="1" dirty="0"/>
            </a:p>
            <a:p>
              <a:pPr algn="ctr"/>
              <a:endParaRPr lang="zh-TW" altLang="en-US" sz="2400" dirty="0"/>
            </a:p>
          </p:txBody>
        </p:sp>
        <p:sp>
          <p:nvSpPr>
            <p:cNvPr id="13" name="TextBox 12"/>
            <p:cNvSpPr txBox="1"/>
            <p:nvPr/>
          </p:nvSpPr>
          <p:spPr>
            <a:xfrm>
              <a:off x="2486024" y="5705475"/>
              <a:ext cx="3686175" cy="369332"/>
            </a:xfrm>
            <a:prstGeom prst="rect">
              <a:avLst/>
            </a:prstGeom>
            <a:noFill/>
          </p:spPr>
          <p:txBody>
            <a:bodyPr wrap="square" rtlCol="0">
              <a:spAutoFit/>
            </a:bodyPr>
            <a:lstStyle/>
            <a:p>
              <a:r>
                <a:rPr lang="en-US" altLang="zh-TW" dirty="0">
                  <a:solidFill>
                    <a:srgbClr val="FF0000"/>
                  </a:solidFill>
                </a:rPr>
                <a:t>Packets sent by Wi-Fi calling server</a:t>
              </a:r>
              <a:endParaRPr lang="zh-TW" altLang="en-US" dirty="0">
                <a:solidFill>
                  <a:srgbClr val="FF0000"/>
                </a:solidFill>
              </a:endParaRPr>
            </a:p>
          </p:txBody>
        </p:sp>
        <p:sp>
          <p:nvSpPr>
            <p:cNvPr id="14" name="TextBox 13"/>
            <p:cNvSpPr txBox="1"/>
            <p:nvPr/>
          </p:nvSpPr>
          <p:spPr>
            <a:xfrm>
              <a:off x="7229475" y="5657850"/>
              <a:ext cx="3105150" cy="369332"/>
            </a:xfrm>
            <a:prstGeom prst="rect">
              <a:avLst/>
            </a:prstGeom>
            <a:noFill/>
          </p:spPr>
          <p:txBody>
            <a:bodyPr wrap="square" rtlCol="0">
              <a:spAutoFit/>
            </a:bodyPr>
            <a:lstStyle/>
            <a:p>
              <a:r>
                <a:rPr lang="en-US" altLang="zh-TW" dirty="0">
                  <a:solidFill>
                    <a:srgbClr val="0000CC"/>
                  </a:solidFill>
                </a:rPr>
                <a:t>Packets sent by the </a:t>
              </a:r>
              <a:r>
                <a:rPr lang="en-US" altLang="zh-TW" dirty="0" err="1">
                  <a:solidFill>
                    <a:srgbClr val="0000CC"/>
                  </a:solidFill>
                </a:rPr>
                <a:t>callee</a:t>
              </a:r>
              <a:endParaRPr lang="zh-TW" altLang="en-US" dirty="0">
                <a:solidFill>
                  <a:srgbClr val="0000CC"/>
                </a:solidFill>
              </a:endParaRPr>
            </a:p>
          </p:txBody>
        </p:sp>
      </p:grpSp>
      <p:sp>
        <p:nvSpPr>
          <p:cNvPr id="2" name="Title 1">
            <a:extLst>
              <a:ext uri="{FF2B5EF4-FFF2-40B4-BE49-F238E27FC236}">
                <a16:creationId xmlns:a16="http://schemas.microsoft.com/office/drawing/2014/main" id="{32113C30-65F2-42BA-97F0-A1362EDA3406}"/>
              </a:ext>
            </a:extLst>
          </p:cNvPr>
          <p:cNvSpPr>
            <a:spLocks noGrp="1"/>
          </p:cNvSpPr>
          <p:nvPr>
            <p:ph type="title"/>
          </p:nvPr>
        </p:nvSpPr>
        <p:spPr/>
        <p:txBody>
          <a:bodyPr/>
          <a:lstStyle/>
          <a:p>
            <a:r>
              <a:rPr lang="en-US" dirty="0"/>
              <a:t>Conversation time inference</a:t>
            </a:r>
          </a:p>
        </p:txBody>
      </p:sp>
      <p:sp>
        <p:nvSpPr>
          <p:cNvPr id="7" name="Content Placeholder 2"/>
          <p:cNvSpPr>
            <a:spLocks noGrp="1"/>
          </p:cNvSpPr>
          <p:nvPr>
            <p:ph idx="1"/>
          </p:nvPr>
        </p:nvSpPr>
        <p:spPr>
          <a:xfrm>
            <a:off x="838200" y="1825625"/>
            <a:ext cx="10515600" cy="3917253"/>
          </a:xfrm>
        </p:spPr>
        <p:txBody>
          <a:bodyPr>
            <a:normAutofit/>
          </a:bodyPr>
          <a:lstStyle/>
          <a:p>
            <a:r>
              <a:rPr lang="en-US" altLang="zh-TW" sz="3200" dirty="0"/>
              <a:t>We observe small packets on the uplink and downlink during the call conversation</a:t>
            </a:r>
            <a:endParaRPr lang="en-US" altLang="zh-TW" sz="2800" dirty="0"/>
          </a:p>
        </p:txBody>
      </p:sp>
      <p:sp>
        <p:nvSpPr>
          <p:cNvPr id="9" name="Rectangle 8"/>
          <p:cNvSpPr/>
          <p:nvPr/>
        </p:nvSpPr>
        <p:spPr>
          <a:xfrm>
            <a:off x="7459731" y="4251877"/>
            <a:ext cx="2678182" cy="923925"/>
          </a:xfrm>
          <a:prstGeom prst="rect">
            <a:avLst/>
          </a:prstGeom>
          <a:noFill/>
          <a:ln w="38100">
            <a:solidFill>
              <a:srgbClr val="00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Rectangle 10"/>
          <p:cNvSpPr/>
          <p:nvPr/>
        </p:nvSpPr>
        <p:spPr>
          <a:xfrm>
            <a:off x="3170583" y="4419600"/>
            <a:ext cx="2683565" cy="92392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0007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13C30-65F2-42BA-97F0-A1362EDA3406}"/>
              </a:ext>
            </a:extLst>
          </p:cNvPr>
          <p:cNvSpPr>
            <a:spLocks noGrp="1"/>
          </p:cNvSpPr>
          <p:nvPr>
            <p:ph type="title"/>
          </p:nvPr>
        </p:nvSpPr>
        <p:spPr/>
        <p:txBody>
          <a:bodyPr/>
          <a:lstStyle/>
          <a:p>
            <a:r>
              <a:rPr lang="en-US" dirty="0"/>
              <a:t>Call initiation and termination inference</a:t>
            </a:r>
          </a:p>
        </p:txBody>
      </p:sp>
      <p:sp>
        <p:nvSpPr>
          <p:cNvPr id="7" name="Content Placeholder 2"/>
          <p:cNvSpPr>
            <a:spLocks noGrp="1"/>
          </p:cNvSpPr>
          <p:nvPr>
            <p:ph idx="1"/>
          </p:nvPr>
        </p:nvSpPr>
        <p:spPr>
          <a:xfrm>
            <a:off x="838200" y="1825625"/>
            <a:ext cx="10515600" cy="3917253"/>
          </a:xfrm>
        </p:spPr>
        <p:txBody>
          <a:bodyPr>
            <a:normAutofit/>
          </a:bodyPr>
          <a:lstStyle/>
          <a:p>
            <a:r>
              <a:rPr lang="en-US" altLang="zh-TW" sz="3200" dirty="0"/>
              <a:t>Relying on the directions and patterns of large packets</a:t>
            </a:r>
          </a:p>
          <a:p>
            <a:pPr lvl="1"/>
            <a:r>
              <a:rPr lang="en-US" altLang="zh-TW" sz="2400" dirty="0"/>
              <a:t>E.g., if the ringing or talking event is detected and the </a:t>
            </a:r>
            <a:r>
              <a:rPr lang="en-US" altLang="zh-TW" sz="2400" u="sng" dirty="0"/>
              <a:t>first large packet (SIP INVITE) is sent by the </a:t>
            </a:r>
            <a:r>
              <a:rPr lang="en-US" altLang="zh-TW" u="sng" dirty="0"/>
              <a:t>monitored </a:t>
            </a:r>
            <a:r>
              <a:rPr lang="en-US" altLang="zh-TW" sz="2400" u="sng" dirty="0"/>
              <a:t>Wi</a:t>
            </a:r>
            <a:r>
              <a:rPr lang="en-US" altLang="zh-TW" u="sng" dirty="0"/>
              <a:t>-Fi user </a:t>
            </a:r>
            <a:r>
              <a:rPr lang="en-US" altLang="zh-TW" dirty="0"/>
              <a:t>=&gt; </a:t>
            </a:r>
            <a:r>
              <a:rPr lang="en-US" altLang="zh-TW" b="1" dirty="0">
                <a:solidFill>
                  <a:srgbClr val="006600"/>
                </a:solidFill>
              </a:rPr>
              <a:t>It is an outgoing call</a:t>
            </a:r>
          </a:p>
          <a:p>
            <a:pPr lvl="1"/>
            <a:endParaRPr lang="en-US" altLang="zh-TW" b="1" dirty="0">
              <a:solidFill>
                <a:srgbClr val="006600"/>
              </a:solidFill>
            </a:endParaRPr>
          </a:p>
          <a:p>
            <a:pPr lvl="1"/>
            <a:r>
              <a:rPr lang="en-US" altLang="zh-TW" dirty="0"/>
              <a:t>E.g., if the talking and not-talking events are detected and the </a:t>
            </a:r>
            <a:r>
              <a:rPr lang="en-US" altLang="zh-TW" u="sng" dirty="0"/>
              <a:t>last large packet (200 OK) is sent by the Wi-Fi server</a:t>
            </a:r>
            <a:r>
              <a:rPr lang="en-US" altLang="zh-TW" dirty="0"/>
              <a:t> =&gt; </a:t>
            </a:r>
            <a:r>
              <a:rPr lang="en-US" altLang="zh-TW" b="1" dirty="0">
                <a:solidFill>
                  <a:srgbClr val="006600"/>
                </a:solidFill>
              </a:rPr>
              <a:t>the monitored Wi-Fi user terminates call first</a:t>
            </a:r>
          </a:p>
          <a:p>
            <a:pPr lvl="1"/>
            <a:endParaRPr lang="en-US" altLang="zh-TW" sz="2400" dirty="0"/>
          </a:p>
        </p:txBody>
      </p:sp>
      <p:pic>
        <p:nvPicPr>
          <p:cNvPr id="15" name="Content Placeholder 3">
            <a:extLst>
              <a:ext uri="{FF2B5EF4-FFF2-40B4-BE49-F238E27FC236}">
                <a16:creationId xmlns:a16="http://schemas.microsoft.com/office/drawing/2014/main" id="{6A6A3A29-98ED-4898-A837-49E35774D3AF}"/>
              </a:ext>
            </a:extLst>
          </p:cNvPr>
          <p:cNvPicPr>
            <a:picLocks noChangeAspect="1"/>
          </p:cNvPicPr>
          <p:nvPr/>
        </p:nvPicPr>
        <p:blipFill>
          <a:blip r:embed="rId3" cstate="print"/>
          <a:stretch>
            <a:fillRect/>
          </a:stretch>
        </p:blipFill>
        <p:spPr>
          <a:xfrm>
            <a:off x="7220805" y="4179843"/>
            <a:ext cx="4771170" cy="2678157"/>
          </a:xfrm>
          <a:prstGeom prst="rect">
            <a:avLst/>
          </a:prstGeom>
        </p:spPr>
      </p:pic>
    </p:spTree>
    <p:extLst>
      <p:ext uri="{BB962C8B-B14F-4D97-AF65-F5344CB8AC3E}">
        <p14:creationId xmlns:p14="http://schemas.microsoft.com/office/powerpoint/2010/main" val="2200074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41CF1-28EC-4D04-A79B-2001B046C8D6}"/>
              </a:ext>
            </a:extLst>
          </p:cNvPr>
          <p:cNvSpPr>
            <a:spLocks noGrp="1"/>
          </p:cNvSpPr>
          <p:nvPr>
            <p:ph type="title"/>
          </p:nvPr>
        </p:nvSpPr>
        <p:spPr/>
        <p:txBody>
          <a:bodyPr/>
          <a:lstStyle/>
          <a:p>
            <a:pPr algn="ctr"/>
            <a:r>
              <a:rPr lang="en-US" dirty="0"/>
              <a:t>Wi-Fi Calling Services</a:t>
            </a:r>
          </a:p>
        </p:txBody>
      </p:sp>
      <p:sp>
        <p:nvSpPr>
          <p:cNvPr id="3" name="Content Placeholder 2">
            <a:extLst>
              <a:ext uri="{FF2B5EF4-FFF2-40B4-BE49-F238E27FC236}">
                <a16:creationId xmlns:a16="http://schemas.microsoft.com/office/drawing/2014/main" id="{ED747665-EC57-4B25-BD92-07403B49224A}"/>
              </a:ext>
            </a:extLst>
          </p:cNvPr>
          <p:cNvSpPr>
            <a:spLocks noGrp="1"/>
          </p:cNvSpPr>
          <p:nvPr>
            <p:ph idx="1"/>
          </p:nvPr>
        </p:nvSpPr>
        <p:spPr/>
        <p:txBody>
          <a:bodyPr>
            <a:normAutofit lnSpcReduction="10000"/>
          </a:bodyPr>
          <a:lstStyle/>
          <a:p>
            <a:r>
              <a:rPr lang="en-US" sz="3200" dirty="0"/>
              <a:t>Wi-Fi Calling services empower mobile users to access </a:t>
            </a:r>
            <a:r>
              <a:rPr lang="en-US" sz="3200" u="sng" dirty="0"/>
              <a:t>voice and text services </a:t>
            </a:r>
            <a:r>
              <a:rPr lang="en-US" sz="3200" dirty="0"/>
              <a:t>over </a:t>
            </a:r>
            <a:r>
              <a:rPr lang="en-US" sz="3200" b="1" dirty="0"/>
              <a:t>Wi-Fi </a:t>
            </a:r>
            <a:r>
              <a:rPr lang="en-US" sz="3200" dirty="0"/>
              <a:t>instead of </a:t>
            </a:r>
            <a:r>
              <a:rPr lang="en-US" sz="3200" b="1" dirty="0"/>
              <a:t>cellular networks.</a:t>
            </a:r>
          </a:p>
          <a:p>
            <a:r>
              <a:rPr lang="en-US" sz="3200" dirty="0"/>
              <a:t>All of four U.S. major operators have launched Wi-Fi calling services since 2016 – Verizon, AT&amp;T, T-Mobile, and Sprint.</a:t>
            </a:r>
          </a:p>
          <a:p>
            <a:endParaRPr lang="en-US" sz="3200" dirty="0"/>
          </a:p>
          <a:p>
            <a:endParaRPr lang="en-US" sz="3200" dirty="0"/>
          </a:p>
          <a:p>
            <a:endParaRPr lang="en-US" sz="3200" dirty="0"/>
          </a:p>
          <a:p>
            <a:r>
              <a:rPr lang="en-US" sz="3200" dirty="0"/>
              <a:t>By 2020, Wi-Fi calling services will take </a:t>
            </a:r>
            <a:r>
              <a:rPr lang="en-US" sz="3200" b="1" dirty="0">
                <a:solidFill>
                  <a:srgbClr val="FF0000"/>
                </a:solidFill>
              </a:rPr>
              <a:t>53% </a:t>
            </a:r>
            <a:r>
              <a:rPr lang="en-US" sz="3200" dirty="0"/>
              <a:t>of mobile IP voice service usage including </a:t>
            </a:r>
            <a:r>
              <a:rPr lang="en-US" sz="3200" dirty="0" err="1"/>
              <a:t>VoLTE</a:t>
            </a:r>
            <a:r>
              <a:rPr lang="en-US" sz="3200" dirty="0"/>
              <a:t> (26%) and others (21%).</a:t>
            </a:r>
          </a:p>
        </p:txBody>
      </p:sp>
      <p:grpSp>
        <p:nvGrpSpPr>
          <p:cNvPr id="12" name="Group 11"/>
          <p:cNvGrpSpPr/>
          <p:nvPr/>
        </p:nvGrpSpPr>
        <p:grpSpPr>
          <a:xfrm>
            <a:off x="4710167" y="3647661"/>
            <a:ext cx="7281393" cy="2017643"/>
            <a:chOff x="2891307" y="5575852"/>
            <a:chExt cx="7281393" cy="2387662"/>
          </a:xfrm>
        </p:grpSpPr>
        <p:pic>
          <p:nvPicPr>
            <p:cNvPr id="6" name="Picture 5" descr="verizon-logo-topic.png"/>
            <p:cNvPicPr>
              <a:picLocks noChangeAspect="1"/>
            </p:cNvPicPr>
            <p:nvPr/>
          </p:nvPicPr>
          <p:blipFill>
            <a:blip r:embed="rId3" cstate="print"/>
            <a:stretch>
              <a:fillRect/>
            </a:stretch>
          </p:blipFill>
          <p:spPr>
            <a:xfrm>
              <a:off x="2891307" y="5869930"/>
              <a:ext cx="2452632" cy="2093584"/>
            </a:xfrm>
            <a:prstGeom prst="rect">
              <a:avLst/>
            </a:prstGeom>
          </p:spPr>
        </p:pic>
        <p:pic>
          <p:nvPicPr>
            <p:cNvPr id="7" name="Picture 6" descr="Sprint.0.jpg"/>
            <p:cNvPicPr>
              <a:picLocks noChangeAspect="1"/>
            </p:cNvPicPr>
            <p:nvPr/>
          </p:nvPicPr>
          <p:blipFill>
            <a:blip r:embed="rId4" cstate="print"/>
            <a:stretch>
              <a:fillRect/>
            </a:stretch>
          </p:blipFill>
          <p:spPr>
            <a:xfrm>
              <a:off x="7870135" y="5575852"/>
              <a:ext cx="2302565" cy="1311964"/>
            </a:xfrm>
            <a:prstGeom prst="rect">
              <a:avLst/>
            </a:prstGeom>
          </p:spPr>
        </p:pic>
        <p:pic>
          <p:nvPicPr>
            <p:cNvPr id="8" name="Picture 7" descr="download.png"/>
            <p:cNvPicPr>
              <a:picLocks noChangeAspect="1"/>
            </p:cNvPicPr>
            <p:nvPr/>
          </p:nvPicPr>
          <p:blipFill>
            <a:blip r:embed="rId5" cstate="print"/>
            <a:stretch>
              <a:fillRect/>
            </a:stretch>
          </p:blipFill>
          <p:spPr>
            <a:xfrm>
              <a:off x="6554130" y="5826434"/>
              <a:ext cx="1228209" cy="1045055"/>
            </a:xfrm>
            <a:prstGeom prst="rect">
              <a:avLst/>
            </a:prstGeom>
          </p:spPr>
        </p:pic>
        <p:pic>
          <p:nvPicPr>
            <p:cNvPr id="9" name="Picture 8" descr="download (1).png"/>
            <p:cNvPicPr>
              <a:picLocks noChangeAspect="1"/>
            </p:cNvPicPr>
            <p:nvPr/>
          </p:nvPicPr>
          <p:blipFill>
            <a:blip r:embed="rId6" cstate="print"/>
            <a:stretch>
              <a:fillRect/>
            </a:stretch>
          </p:blipFill>
          <p:spPr>
            <a:xfrm>
              <a:off x="5132835" y="5714244"/>
              <a:ext cx="1287843" cy="1100688"/>
            </a:xfrm>
            <a:prstGeom prst="rect">
              <a:avLst/>
            </a:prstGeom>
          </p:spPr>
        </p:pic>
      </p:grpSp>
      <p:pic>
        <p:nvPicPr>
          <p:cNvPr id="1028" name="Picture 4"/>
          <p:cNvPicPr>
            <a:picLocks noChangeAspect="1" noChangeArrowheads="1"/>
          </p:cNvPicPr>
          <p:nvPr/>
        </p:nvPicPr>
        <p:blipFill>
          <a:blip r:embed="rId7" cstate="print"/>
          <a:srcRect/>
          <a:stretch>
            <a:fillRect/>
          </a:stretch>
        </p:blipFill>
        <p:spPr bwMode="auto">
          <a:xfrm>
            <a:off x="10503937" y="400833"/>
            <a:ext cx="1321040" cy="1298758"/>
          </a:xfrm>
          <a:prstGeom prst="rect">
            <a:avLst/>
          </a:prstGeom>
          <a:noFill/>
          <a:ln w="9525">
            <a:noFill/>
            <a:miter lim="800000"/>
            <a:headEnd/>
            <a:tailEnd/>
          </a:ln>
        </p:spPr>
      </p:pic>
    </p:spTree>
    <p:extLst>
      <p:ext uri="{BB962C8B-B14F-4D97-AF65-F5344CB8AC3E}">
        <p14:creationId xmlns:p14="http://schemas.microsoft.com/office/powerpoint/2010/main" val="233433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linds(horizontal)">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C557B-6AB0-4BF3-A1FD-F70F135B8654}"/>
              </a:ext>
            </a:extLst>
          </p:cNvPr>
          <p:cNvSpPr>
            <a:spLocks noGrp="1"/>
          </p:cNvSpPr>
          <p:nvPr>
            <p:ph type="title"/>
          </p:nvPr>
        </p:nvSpPr>
        <p:spPr/>
        <p:txBody>
          <a:bodyPr/>
          <a:lstStyle/>
          <a:p>
            <a:r>
              <a:rPr lang="en-US" dirty="0"/>
              <a:t>Performance of </a:t>
            </a:r>
            <a:r>
              <a:rPr lang="en-US" dirty="0" err="1"/>
              <a:t>WiCA</a:t>
            </a:r>
            <a:endParaRPr lang="en-US" dirty="0"/>
          </a:p>
        </p:txBody>
      </p:sp>
      <p:pic>
        <p:nvPicPr>
          <p:cNvPr id="4" name="Picture 3">
            <a:extLst>
              <a:ext uri="{FF2B5EF4-FFF2-40B4-BE49-F238E27FC236}">
                <a16:creationId xmlns:a16="http://schemas.microsoft.com/office/drawing/2014/main" id="{A3569739-66F1-4F1D-B245-0F691B661C3F}"/>
              </a:ext>
            </a:extLst>
          </p:cNvPr>
          <p:cNvPicPr>
            <a:picLocks noChangeAspect="1"/>
          </p:cNvPicPr>
          <p:nvPr/>
        </p:nvPicPr>
        <p:blipFill>
          <a:blip r:embed="rId3" cstate="print"/>
          <a:stretch>
            <a:fillRect/>
          </a:stretch>
        </p:blipFill>
        <p:spPr>
          <a:xfrm>
            <a:off x="2119518" y="3350561"/>
            <a:ext cx="8594584" cy="1545289"/>
          </a:xfrm>
          <a:prstGeom prst="rect">
            <a:avLst/>
          </a:prstGeom>
        </p:spPr>
      </p:pic>
      <p:sp>
        <p:nvSpPr>
          <p:cNvPr id="8" name="Content Placeholder 7"/>
          <p:cNvSpPr>
            <a:spLocks noGrp="1"/>
          </p:cNvSpPr>
          <p:nvPr>
            <p:ph idx="1"/>
          </p:nvPr>
        </p:nvSpPr>
        <p:spPr/>
        <p:txBody>
          <a:bodyPr/>
          <a:lstStyle/>
          <a:p>
            <a:r>
              <a:rPr lang="en-US" altLang="zh-TW" dirty="0"/>
              <a:t>Who initiates, Who ends call first : 100% accurate</a:t>
            </a:r>
          </a:p>
          <a:p>
            <a:r>
              <a:rPr lang="en-US" altLang="zh-TW" dirty="0"/>
              <a:t>Ringing time and conversation time</a:t>
            </a:r>
          </a:p>
          <a:p>
            <a:pPr lvl="1"/>
            <a:r>
              <a:rPr lang="en-US" altLang="zh-TW" dirty="0"/>
              <a:t>Maximum error is less than </a:t>
            </a:r>
            <a:r>
              <a:rPr lang="en-US" altLang="zh-TW" b="1" dirty="0">
                <a:solidFill>
                  <a:srgbClr val="006600"/>
                </a:solidFill>
              </a:rPr>
              <a:t>0.8</a:t>
            </a:r>
            <a:r>
              <a:rPr lang="en-US" altLang="zh-TW" dirty="0"/>
              <a:t> seconds.</a:t>
            </a:r>
          </a:p>
          <a:p>
            <a:endParaRPr lang="en-US" altLang="zh-TW" dirty="0"/>
          </a:p>
          <a:p>
            <a:endParaRPr lang="zh-TW" altLang="en-US" dirty="0"/>
          </a:p>
        </p:txBody>
      </p:sp>
    </p:spTree>
    <p:extLst>
      <p:ext uri="{BB962C8B-B14F-4D97-AF65-F5344CB8AC3E}">
        <p14:creationId xmlns:p14="http://schemas.microsoft.com/office/powerpoint/2010/main" val="1957622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Another application of </a:t>
            </a:r>
            <a:r>
              <a:rPr lang="en-US" altLang="zh-TW" dirty="0" err="1"/>
              <a:t>WiCA</a:t>
            </a:r>
            <a:endParaRPr lang="zh-TW" altLang="en-US" dirty="0"/>
          </a:p>
        </p:txBody>
      </p:sp>
      <p:sp>
        <p:nvSpPr>
          <p:cNvPr id="3" name="Content Placeholder 2"/>
          <p:cNvSpPr>
            <a:spLocks noGrp="1"/>
          </p:cNvSpPr>
          <p:nvPr>
            <p:ph idx="1"/>
          </p:nvPr>
        </p:nvSpPr>
        <p:spPr>
          <a:xfrm>
            <a:off x="838199" y="1825625"/>
            <a:ext cx="11039475" cy="4641850"/>
          </a:xfrm>
        </p:spPr>
        <p:txBody>
          <a:bodyPr>
            <a:normAutofit/>
          </a:bodyPr>
          <a:lstStyle/>
          <a:p>
            <a:r>
              <a:rPr lang="en-US" altLang="zh-TW" sz="3200" dirty="0"/>
              <a:t>By face recognition, </a:t>
            </a:r>
            <a:r>
              <a:rPr lang="en-US" altLang="zh-TW" dirty="0"/>
              <a:t>It is not difficult to identify who you are</a:t>
            </a:r>
          </a:p>
          <a:p>
            <a:endParaRPr lang="en-US" altLang="zh-TW" sz="3200" dirty="0"/>
          </a:p>
          <a:p>
            <a:endParaRPr lang="en-US" altLang="zh-TW" sz="3200" dirty="0"/>
          </a:p>
          <a:p>
            <a:endParaRPr lang="en-US" altLang="zh-TW" sz="3200" dirty="0"/>
          </a:p>
          <a:p>
            <a:endParaRPr lang="en-US" altLang="zh-TW" sz="3200" dirty="0"/>
          </a:p>
          <a:p>
            <a:r>
              <a:rPr lang="en-US" altLang="zh-TW" sz="3200" dirty="0"/>
              <a:t>How about their IP addresses if they are using free public </a:t>
            </a:r>
            <a:r>
              <a:rPr lang="en-US" altLang="zh-TW" sz="3200" dirty="0" err="1"/>
              <a:t>WiFi</a:t>
            </a:r>
            <a:r>
              <a:rPr lang="en-US" altLang="zh-TW" sz="3200" dirty="0"/>
              <a:t>? </a:t>
            </a:r>
          </a:p>
          <a:p>
            <a:endParaRPr lang="en-US" altLang="zh-TW" sz="3200" dirty="0"/>
          </a:p>
        </p:txBody>
      </p:sp>
      <p:grpSp>
        <p:nvGrpSpPr>
          <p:cNvPr id="10" name="Group 9"/>
          <p:cNvGrpSpPr/>
          <p:nvPr/>
        </p:nvGrpSpPr>
        <p:grpSpPr>
          <a:xfrm>
            <a:off x="2616201" y="2400300"/>
            <a:ext cx="7585074" cy="2102882"/>
            <a:chOff x="2616201" y="2591525"/>
            <a:chExt cx="7585074" cy="2387907"/>
          </a:xfrm>
        </p:grpSpPr>
        <p:pic>
          <p:nvPicPr>
            <p:cNvPr id="4" name="Picture 3" descr="3cbcebb-800x281.jpg"/>
            <p:cNvPicPr>
              <a:picLocks noChangeAspect="1"/>
            </p:cNvPicPr>
            <p:nvPr/>
          </p:nvPicPr>
          <p:blipFill>
            <a:blip r:embed="rId3" cstate="print"/>
            <a:stretch>
              <a:fillRect/>
            </a:stretch>
          </p:blipFill>
          <p:spPr>
            <a:xfrm>
              <a:off x="2616201" y="2591525"/>
              <a:ext cx="6775450" cy="2037625"/>
            </a:xfrm>
            <a:prstGeom prst="rect">
              <a:avLst/>
            </a:prstGeom>
          </p:spPr>
        </p:pic>
        <p:sp>
          <p:nvSpPr>
            <p:cNvPr id="5" name="TextBox 4"/>
            <p:cNvSpPr txBox="1"/>
            <p:nvPr/>
          </p:nvSpPr>
          <p:spPr>
            <a:xfrm>
              <a:off x="2971800" y="4591050"/>
              <a:ext cx="1390650" cy="369332"/>
            </a:xfrm>
            <a:prstGeom prst="rect">
              <a:avLst/>
            </a:prstGeom>
            <a:noFill/>
          </p:spPr>
          <p:txBody>
            <a:bodyPr wrap="square" rtlCol="0">
              <a:spAutoFit/>
            </a:bodyPr>
            <a:lstStyle/>
            <a:p>
              <a:r>
                <a:rPr lang="en-US" altLang="zh-TW" b="1" dirty="0" err="1">
                  <a:solidFill>
                    <a:srgbClr val="006600"/>
                  </a:solidFill>
                </a:rPr>
                <a:t>Xie</a:t>
              </a:r>
              <a:endParaRPr lang="zh-TW" altLang="en-US" b="1" dirty="0">
                <a:solidFill>
                  <a:srgbClr val="006600"/>
                </a:solidFill>
              </a:endParaRPr>
            </a:p>
          </p:txBody>
        </p:sp>
        <p:sp>
          <p:nvSpPr>
            <p:cNvPr id="6" name="TextBox 5"/>
            <p:cNvSpPr txBox="1"/>
            <p:nvPr/>
          </p:nvSpPr>
          <p:spPr>
            <a:xfrm>
              <a:off x="4448175" y="4610100"/>
              <a:ext cx="1390650" cy="369332"/>
            </a:xfrm>
            <a:prstGeom prst="rect">
              <a:avLst/>
            </a:prstGeom>
            <a:noFill/>
          </p:spPr>
          <p:txBody>
            <a:bodyPr wrap="square" rtlCol="0">
              <a:spAutoFit/>
            </a:bodyPr>
            <a:lstStyle/>
            <a:p>
              <a:r>
                <a:rPr lang="en-US" altLang="zh-TW" b="1" dirty="0" err="1">
                  <a:solidFill>
                    <a:srgbClr val="006600"/>
                  </a:solidFill>
                </a:rPr>
                <a:t>Tu</a:t>
              </a:r>
              <a:endParaRPr lang="zh-TW" altLang="en-US" b="1" dirty="0">
                <a:solidFill>
                  <a:srgbClr val="006600"/>
                </a:solidFill>
              </a:endParaRPr>
            </a:p>
          </p:txBody>
        </p:sp>
        <p:sp>
          <p:nvSpPr>
            <p:cNvPr id="7" name="TextBox 6"/>
            <p:cNvSpPr txBox="1"/>
            <p:nvPr/>
          </p:nvSpPr>
          <p:spPr>
            <a:xfrm>
              <a:off x="5915025" y="4572000"/>
              <a:ext cx="1390650" cy="369332"/>
            </a:xfrm>
            <a:prstGeom prst="rect">
              <a:avLst/>
            </a:prstGeom>
            <a:noFill/>
          </p:spPr>
          <p:txBody>
            <a:bodyPr wrap="square" rtlCol="0">
              <a:spAutoFit/>
            </a:bodyPr>
            <a:lstStyle/>
            <a:p>
              <a:r>
                <a:rPr lang="en-US" altLang="zh-TW" b="1" dirty="0" err="1">
                  <a:solidFill>
                    <a:srgbClr val="006600"/>
                  </a:solidFill>
                </a:rPr>
                <a:t>Peng</a:t>
              </a:r>
              <a:endParaRPr lang="zh-TW" altLang="en-US" b="1" dirty="0">
                <a:solidFill>
                  <a:srgbClr val="006600"/>
                </a:solidFill>
              </a:endParaRPr>
            </a:p>
          </p:txBody>
        </p:sp>
        <p:sp>
          <p:nvSpPr>
            <p:cNvPr id="8" name="TextBox 7"/>
            <p:cNvSpPr txBox="1"/>
            <p:nvPr/>
          </p:nvSpPr>
          <p:spPr>
            <a:xfrm>
              <a:off x="7477125" y="4610100"/>
              <a:ext cx="1390650" cy="369332"/>
            </a:xfrm>
            <a:prstGeom prst="rect">
              <a:avLst/>
            </a:prstGeom>
            <a:noFill/>
          </p:spPr>
          <p:txBody>
            <a:bodyPr wrap="square" rtlCol="0">
              <a:spAutoFit/>
            </a:bodyPr>
            <a:lstStyle/>
            <a:p>
              <a:r>
                <a:rPr lang="en-US" altLang="zh-TW" b="1" dirty="0">
                  <a:solidFill>
                    <a:srgbClr val="006600"/>
                  </a:solidFill>
                </a:rPr>
                <a:t>Li</a:t>
              </a:r>
              <a:endParaRPr lang="zh-TW" altLang="en-US" b="1" dirty="0">
                <a:solidFill>
                  <a:srgbClr val="006600"/>
                </a:solidFill>
              </a:endParaRPr>
            </a:p>
          </p:txBody>
        </p:sp>
        <p:sp>
          <p:nvSpPr>
            <p:cNvPr id="9" name="TextBox 8"/>
            <p:cNvSpPr txBox="1"/>
            <p:nvPr/>
          </p:nvSpPr>
          <p:spPr>
            <a:xfrm>
              <a:off x="8810625" y="4572000"/>
              <a:ext cx="1390650" cy="369332"/>
            </a:xfrm>
            <a:prstGeom prst="rect">
              <a:avLst/>
            </a:prstGeom>
            <a:noFill/>
          </p:spPr>
          <p:txBody>
            <a:bodyPr wrap="square" rtlCol="0">
              <a:spAutoFit/>
            </a:bodyPr>
            <a:lstStyle/>
            <a:p>
              <a:r>
                <a:rPr lang="en-US" altLang="zh-TW" b="1" dirty="0">
                  <a:solidFill>
                    <a:srgbClr val="006600"/>
                  </a:solidFill>
                </a:rPr>
                <a:t>Mi</a:t>
              </a:r>
              <a:endParaRPr lang="zh-TW" altLang="en-US" b="1" dirty="0">
                <a:solidFill>
                  <a:srgbClr val="006600"/>
                </a:solidFill>
              </a:endParaRPr>
            </a:p>
          </p:txBody>
        </p:sp>
      </p:grpSp>
      <p:pic>
        <p:nvPicPr>
          <p:cNvPr id="11" name="Picture 10">
            <a:extLst>
              <a:ext uri="{FF2B5EF4-FFF2-40B4-BE49-F238E27FC236}">
                <a16:creationId xmlns:a16="http://schemas.microsoft.com/office/drawing/2014/main" id="{29074839-91EA-42D3-B68A-86C9718020D8}"/>
              </a:ext>
            </a:extLst>
          </p:cNvPr>
          <p:cNvPicPr>
            <a:picLocks noChangeAspect="1"/>
          </p:cNvPicPr>
          <p:nvPr/>
        </p:nvPicPr>
        <p:blipFill>
          <a:blip r:embed="rId4" cstate="print"/>
          <a:stretch>
            <a:fillRect/>
          </a:stretch>
        </p:blipFill>
        <p:spPr>
          <a:xfrm>
            <a:off x="2201448" y="5133974"/>
            <a:ext cx="8085552" cy="1685925"/>
          </a:xfrm>
          <a:prstGeom prst="rect">
            <a:avLst/>
          </a:prstGeom>
        </p:spPr>
      </p:pic>
      <p:sp>
        <p:nvSpPr>
          <p:cNvPr id="12" name="TextBox 11"/>
          <p:cNvSpPr txBox="1"/>
          <p:nvPr/>
        </p:nvSpPr>
        <p:spPr>
          <a:xfrm rot="2164847">
            <a:off x="1000125" y="5591175"/>
            <a:ext cx="685800" cy="369332"/>
          </a:xfrm>
          <a:prstGeom prst="rect">
            <a:avLst/>
          </a:prstGeom>
          <a:noFill/>
        </p:spPr>
        <p:txBody>
          <a:bodyPr wrap="square" rtlCol="0">
            <a:spAutoFit/>
          </a:bodyPr>
          <a:lstStyle/>
          <a:p>
            <a:r>
              <a:rPr lang="en-US" altLang="zh-TW" dirty="0" err="1"/>
              <a:t>Xie</a:t>
            </a:r>
            <a:r>
              <a:rPr lang="en-US" altLang="zh-TW" dirty="0"/>
              <a:t>?</a:t>
            </a:r>
            <a:endParaRPr lang="zh-TW" altLang="en-US" dirty="0"/>
          </a:p>
        </p:txBody>
      </p:sp>
      <p:sp>
        <p:nvSpPr>
          <p:cNvPr id="13" name="TextBox 12"/>
          <p:cNvSpPr txBox="1"/>
          <p:nvPr/>
        </p:nvSpPr>
        <p:spPr>
          <a:xfrm rot="19426756">
            <a:off x="1181099" y="6086475"/>
            <a:ext cx="685800" cy="369332"/>
          </a:xfrm>
          <a:prstGeom prst="rect">
            <a:avLst/>
          </a:prstGeom>
          <a:noFill/>
        </p:spPr>
        <p:txBody>
          <a:bodyPr wrap="square" rtlCol="0">
            <a:spAutoFit/>
          </a:bodyPr>
          <a:lstStyle/>
          <a:p>
            <a:r>
              <a:rPr lang="en-US" altLang="zh-TW" dirty="0" err="1"/>
              <a:t>Peng</a:t>
            </a:r>
            <a:r>
              <a:rPr lang="en-US" altLang="zh-TW" dirty="0"/>
              <a:t>?</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61951" y="1825625"/>
            <a:ext cx="11553824" cy="4641850"/>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3200" b="0" i="0" u="none" strike="noStrike" kern="1200" cap="none" spc="0" normalizeH="0" baseline="0" noProof="0" dirty="0">
                <a:ln>
                  <a:noFill/>
                </a:ln>
                <a:solidFill>
                  <a:schemeClr val="tx1"/>
                </a:solidFill>
                <a:effectLst/>
                <a:uLnTx/>
                <a:uFillTx/>
                <a:latin typeface="+mn-lt"/>
                <a:ea typeface="+mn-ea"/>
                <a:cs typeface="+mn-cs"/>
              </a:rPr>
              <a:t>With the</a:t>
            </a:r>
            <a:r>
              <a:rPr kumimoji="0" lang="en-US" altLang="zh-TW" sz="3200" b="0" i="0" u="none" strike="noStrike" kern="1200" cap="none" spc="0" normalizeH="0" noProof="0" dirty="0">
                <a:ln>
                  <a:noFill/>
                </a:ln>
                <a:solidFill>
                  <a:schemeClr val="tx1"/>
                </a:solidFill>
                <a:effectLst/>
                <a:uLnTx/>
                <a:uFillTx/>
                <a:latin typeface="+mn-lt"/>
                <a:ea typeface="+mn-ea"/>
                <a:cs typeface="+mn-cs"/>
              </a:rPr>
              <a:t> mature visual recognition syste</a:t>
            </a:r>
            <a:r>
              <a:rPr lang="en-US" altLang="zh-TW" sz="3200" noProof="0" dirty="0"/>
              <a:t>m, </a:t>
            </a:r>
            <a:r>
              <a:rPr lang="en-US" altLang="zh-TW" sz="3200" noProof="0" dirty="0" err="1"/>
              <a:t>WiCA’s</a:t>
            </a:r>
            <a:r>
              <a:rPr lang="en-US" altLang="zh-TW" sz="3200" noProof="0" dirty="0"/>
              <a:t> call statistics can help to identify both of user identities and their IP addresses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3200" b="0" i="0" u="none" strike="noStrike" kern="1200" cap="none" spc="0" normalizeH="0" baseline="0" dirty="0">
                <a:ln>
                  <a:noFill/>
                </a:ln>
                <a:solidFill>
                  <a:schemeClr val="tx1"/>
                </a:solidFill>
                <a:effectLst/>
                <a:uLnTx/>
                <a:uFillTx/>
                <a:latin typeface="+mn-lt"/>
                <a:ea typeface="+mn-ea"/>
                <a:cs typeface="+mn-cs"/>
              </a:rPr>
              <a:t>The ways people are</a:t>
            </a:r>
            <a:r>
              <a:rPr kumimoji="0" lang="en-US" altLang="zh-TW" sz="3200" b="0" i="0" u="none" strike="noStrike" kern="1200" cap="none" spc="0" normalizeH="0" dirty="0">
                <a:ln>
                  <a:noFill/>
                </a:ln>
                <a:solidFill>
                  <a:schemeClr val="tx1"/>
                </a:solidFill>
                <a:effectLst/>
                <a:uLnTx/>
                <a:uFillTx/>
                <a:latin typeface="+mn-lt"/>
                <a:ea typeface="+mn-ea"/>
                <a:cs typeface="+mn-cs"/>
              </a:rPr>
              <a:t> surfing and talking on phones are different</a:t>
            </a:r>
            <a:endParaRPr kumimoji="0" lang="en-US" altLang="zh-TW"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32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32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32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32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32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Title 1">
            <a:extLst>
              <a:ext uri="{FF2B5EF4-FFF2-40B4-BE49-F238E27FC236}">
                <a16:creationId xmlns:a16="http://schemas.microsoft.com/office/drawing/2014/main" id="{AD983343-6234-40C8-867C-87C66BDA016C}"/>
              </a:ext>
            </a:extLst>
          </p:cNvPr>
          <p:cNvSpPr>
            <a:spLocks noGrp="1"/>
          </p:cNvSpPr>
          <p:nvPr>
            <p:ph type="title"/>
          </p:nvPr>
        </p:nvSpPr>
        <p:spPr/>
        <p:txBody>
          <a:bodyPr>
            <a:normAutofit/>
          </a:bodyPr>
          <a:lstStyle/>
          <a:p>
            <a:r>
              <a:rPr lang="en-US" dirty="0" err="1"/>
              <a:t>WiCA</a:t>
            </a:r>
            <a:r>
              <a:rPr lang="en-US" dirty="0"/>
              <a:t> with visual recognition system</a:t>
            </a:r>
          </a:p>
        </p:txBody>
      </p:sp>
      <p:pic>
        <p:nvPicPr>
          <p:cNvPr id="4" name="test_video_02">
            <a:hlinkClick r:id="" action="ppaction://media"/>
            <a:extLst>
              <a:ext uri="{FF2B5EF4-FFF2-40B4-BE49-F238E27FC236}">
                <a16:creationId xmlns:a16="http://schemas.microsoft.com/office/drawing/2014/main" id="{1336D00C-490C-48D3-B2CC-A9DD76642B0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cstate="print"/>
          <a:stretch>
            <a:fillRect/>
          </a:stretch>
        </p:blipFill>
        <p:spPr>
          <a:xfrm>
            <a:off x="6638924" y="3219450"/>
            <a:ext cx="4714876" cy="2542937"/>
          </a:xfrm>
        </p:spPr>
      </p:pic>
      <p:pic>
        <p:nvPicPr>
          <p:cNvPr id="6" name="Picture 5" descr="download.jpg"/>
          <p:cNvPicPr>
            <a:picLocks noChangeAspect="1"/>
          </p:cNvPicPr>
          <p:nvPr/>
        </p:nvPicPr>
        <p:blipFill>
          <a:blip r:embed="rId6" cstate="print"/>
          <a:stretch>
            <a:fillRect/>
          </a:stretch>
        </p:blipFill>
        <p:spPr>
          <a:xfrm>
            <a:off x="614362" y="3555206"/>
            <a:ext cx="2776538" cy="1731170"/>
          </a:xfrm>
          <a:prstGeom prst="rect">
            <a:avLst/>
          </a:prstGeom>
        </p:spPr>
      </p:pic>
      <p:pic>
        <p:nvPicPr>
          <p:cNvPr id="7" name="Picture 6" descr="download (1).jpg"/>
          <p:cNvPicPr>
            <a:picLocks noChangeAspect="1"/>
          </p:cNvPicPr>
          <p:nvPr/>
        </p:nvPicPr>
        <p:blipFill>
          <a:blip r:embed="rId7" cstate="print"/>
          <a:stretch>
            <a:fillRect/>
          </a:stretch>
        </p:blipFill>
        <p:spPr>
          <a:xfrm>
            <a:off x="3555206" y="3583780"/>
            <a:ext cx="2578894" cy="1716137"/>
          </a:xfrm>
          <a:prstGeom prst="rect">
            <a:avLst/>
          </a:prstGeom>
        </p:spPr>
      </p:pic>
      <p:sp>
        <p:nvSpPr>
          <p:cNvPr id="8" name="Rounded Rectangle 7"/>
          <p:cNvSpPr/>
          <p:nvPr/>
        </p:nvSpPr>
        <p:spPr>
          <a:xfrm>
            <a:off x="766342" y="5848285"/>
            <a:ext cx="11054183" cy="971615"/>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solidFill>
                  <a:srgbClr val="C00000"/>
                </a:solidFill>
              </a:rPr>
              <a:t>We know which of IP addresses is to initiate Wi-Fi calling call and its call statistics.</a:t>
            </a:r>
          </a:p>
        </p:txBody>
      </p:sp>
    </p:spTree>
    <p:extLst>
      <p:ext uri="{BB962C8B-B14F-4D97-AF65-F5344CB8AC3E}">
        <p14:creationId xmlns:p14="http://schemas.microsoft.com/office/powerpoint/2010/main" val="99420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8266" fill="hold"/>
                                        <p:tgtEl>
                                          <p:spTgt spid="4"/>
                                        </p:tgtEl>
                                      </p:cBhvr>
                                    </p:cmd>
                                  </p:childTnLst>
                                </p:cTn>
                              </p:par>
                            </p:childTnLst>
                          </p:cTn>
                        </p:par>
                      </p:childTnLst>
                    </p:cTn>
                  </p:par>
                  <p:par>
                    <p:cTn id="28" fill="hold">
                      <p:stCondLst>
                        <p:cond delay="indefinite"/>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4"/>
                                        </p:tgtEl>
                                      </p:cBhvr>
                                    </p:cmd>
                                  </p:childTnLst>
                                </p:cTn>
                              </p:par>
                              <p:par>
                                <p:cTn id="32" presetID="3" presetClass="entr" presetSubtype="1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4"/>
                </p:tgtEl>
              </p:cMediaNode>
            </p:video>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Attack 2: Telephony harassment or denial of voice service attack (</a:t>
            </a:r>
            <a:r>
              <a:rPr lang="en-US" altLang="zh-TW" dirty="0" err="1"/>
              <a:t>THDoS</a:t>
            </a:r>
            <a:r>
              <a:rPr lang="en-US" altLang="zh-TW" dirty="0"/>
              <a:t>)</a:t>
            </a:r>
            <a:endParaRPr lang="zh-TW" altLang="en-US" dirty="0"/>
          </a:p>
        </p:txBody>
      </p:sp>
      <p:sp>
        <p:nvSpPr>
          <p:cNvPr id="3" name="Content Placeholder 2"/>
          <p:cNvSpPr>
            <a:spLocks noGrp="1"/>
          </p:cNvSpPr>
          <p:nvPr>
            <p:ph idx="1"/>
          </p:nvPr>
        </p:nvSpPr>
        <p:spPr>
          <a:xfrm>
            <a:off x="838200" y="1825625"/>
            <a:ext cx="10515600" cy="3917253"/>
          </a:xfrm>
        </p:spPr>
        <p:txBody>
          <a:bodyPr>
            <a:normAutofit/>
          </a:bodyPr>
          <a:lstStyle/>
          <a:p>
            <a:r>
              <a:rPr lang="en-US" altLang="zh-TW" sz="3200" dirty="0"/>
              <a:t>We devise a telephony harassment or denial of voice service attack against Wi-Fi calling users. </a:t>
            </a:r>
          </a:p>
          <a:p>
            <a:pPr lvl="1"/>
            <a:r>
              <a:rPr lang="en-US" altLang="zh-TW" sz="2800" dirty="0"/>
              <a:t>It can bypass the security defenses deployed on Wi-Fi calling devices and the infrastructure. </a:t>
            </a:r>
          </a:p>
          <a:p>
            <a:pPr lvl="1"/>
            <a:r>
              <a:rPr lang="en-US" altLang="zh-TW" sz="2800" dirty="0"/>
              <a:t>The attack is based on the manipulation of the delivery of Wi-Fi calling signaling and voice packets for an ongoing call. </a:t>
            </a:r>
          </a:p>
          <a:p>
            <a:pPr lvl="1"/>
            <a:r>
              <a:rPr lang="en-US" altLang="zh-TW" sz="2800" dirty="0"/>
              <a:t>It contains several variants.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TW" dirty="0"/>
              <a:t>Results of Discarding Wi-Fi Signaling and Voice packets</a:t>
            </a:r>
            <a:endParaRPr lang="zh-TW" altLang="en-US" dirty="0"/>
          </a:p>
        </p:txBody>
      </p:sp>
      <p:pic>
        <p:nvPicPr>
          <p:cNvPr id="4" name="Picture 3">
            <a:extLst>
              <a:ext uri="{FF2B5EF4-FFF2-40B4-BE49-F238E27FC236}">
                <a16:creationId xmlns:a16="http://schemas.microsoft.com/office/drawing/2014/main" id="{72DC7D94-57AB-4A27-92EE-23F6A0A639AE}"/>
              </a:ext>
            </a:extLst>
          </p:cNvPr>
          <p:cNvPicPr>
            <a:picLocks noChangeAspect="1"/>
          </p:cNvPicPr>
          <p:nvPr/>
        </p:nvPicPr>
        <p:blipFill>
          <a:blip r:embed="rId3" cstate="print"/>
          <a:stretch>
            <a:fillRect/>
          </a:stretch>
        </p:blipFill>
        <p:spPr>
          <a:xfrm>
            <a:off x="925820" y="1626714"/>
            <a:ext cx="6096000" cy="4629150"/>
          </a:xfrm>
          <a:prstGeom prst="rect">
            <a:avLst/>
          </a:prstGeom>
        </p:spPr>
      </p:pic>
      <p:pic>
        <p:nvPicPr>
          <p:cNvPr id="5" name="Content Placeholder 3">
            <a:extLst>
              <a:ext uri="{FF2B5EF4-FFF2-40B4-BE49-F238E27FC236}">
                <a16:creationId xmlns:a16="http://schemas.microsoft.com/office/drawing/2014/main" id="{6A6A3A29-98ED-4898-A837-49E35774D3AF}"/>
              </a:ext>
            </a:extLst>
          </p:cNvPr>
          <p:cNvPicPr>
            <a:picLocks noChangeAspect="1"/>
          </p:cNvPicPr>
          <p:nvPr/>
        </p:nvPicPr>
        <p:blipFill>
          <a:blip r:embed="rId4" cstate="print"/>
          <a:stretch>
            <a:fillRect/>
          </a:stretch>
        </p:blipFill>
        <p:spPr>
          <a:xfrm>
            <a:off x="7157857" y="1666874"/>
            <a:ext cx="5034143" cy="2825769"/>
          </a:xfrm>
          <a:prstGeom prst="rect">
            <a:avLst/>
          </a:prstGeom>
        </p:spPr>
      </p:pic>
      <p:sp>
        <p:nvSpPr>
          <p:cNvPr id="6" name="Content Placeholder 2">
            <a:extLst>
              <a:ext uri="{FF2B5EF4-FFF2-40B4-BE49-F238E27FC236}">
                <a16:creationId xmlns:a16="http://schemas.microsoft.com/office/drawing/2014/main" id="{9443B5CA-3123-4189-9DDA-31C298575562}"/>
              </a:ext>
            </a:extLst>
          </p:cNvPr>
          <p:cNvSpPr>
            <a:spLocks noGrp="1"/>
          </p:cNvSpPr>
          <p:nvPr>
            <p:ph idx="1"/>
          </p:nvPr>
        </p:nvSpPr>
        <p:spPr>
          <a:xfrm>
            <a:off x="7560143" y="4505633"/>
            <a:ext cx="4254500" cy="612775"/>
          </a:xfrm>
        </p:spPr>
        <p:txBody>
          <a:bodyPr/>
          <a:lstStyle/>
          <a:p>
            <a:pPr marL="0" indent="0" algn="ctr">
              <a:buNone/>
            </a:pPr>
            <a:r>
              <a:rPr lang="en-US" dirty="0"/>
              <a:t>Wi-Fi calling Call Flow</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45B5B-D4F3-4618-AA8D-C11D5608EEF6}"/>
              </a:ext>
            </a:extLst>
          </p:cNvPr>
          <p:cNvSpPr>
            <a:spLocks noGrp="1"/>
          </p:cNvSpPr>
          <p:nvPr>
            <p:ph type="title"/>
          </p:nvPr>
        </p:nvSpPr>
        <p:spPr/>
        <p:txBody>
          <a:bodyPr/>
          <a:lstStyle/>
          <a:p>
            <a:pPr algn="ctr"/>
            <a:r>
              <a:rPr lang="en-US" dirty="0"/>
              <a:t>Four Call Attack Variants</a:t>
            </a:r>
          </a:p>
        </p:txBody>
      </p:sp>
      <p:sp>
        <p:nvSpPr>
          <p:cNvPr id="3" name="Content Placeholder 2">
            <a:extLst>
              <a:ext uri="{FF2B5EF4-FFF2-40B4-BE49-F238E27FC236}">
                <a16:creationId xmlns:a16="http://schemas.microsoft.com/office/drawing/2014/main" id="{CDF3F873-B44A-4F60-8264-1B00F47D29C9}"/>
              </a:ext>
            </a:extLst>
          </p:cNvPr>
          <p:cNvSpPr>
            <a:spLocks noGrp="1"/>
          </p:cNvSpPr>
          <p:nvPr>
            <p:ph idx="1"/>
          </p:nvPr>
        </p:nvSpPr>
        <p:spPr/>
        <p:txBody>
          <a:bodyPr>
            <a:normAutofit/>
          </a:bodyPr>
          <a:lstStyle/>
          <a:p>
            <a:r>
              <a:rPr lang="en-US" sz="3200" dirty="0"/>
              <a:t>Attack Wi-Fi </a:t>
            </a:r>
            <a:r>
              <a:rPr lang="en-US" sz="3200" dirty="0" err="1"/>
              <a:t>signalings</a:t>
            </a:r>
            <a:endParaRPr lang="en-US" sz="3200" dirty="0"/>
          </a:p>
          <a:p>
            <a:pPr lvl="1"/>
            <a:r>
              <a:rPr lang="en-US" sz="2800" dirty="0"/>
              <a:t>Annoying-Incoming-Call Attack – keep receiving calls</a:t>
            </a:r>
          </a:p>
          <a:p>
            <a:pPr lvl="2"/>
            <a:r>
              <a:rPr lang="en-US" sz="2400" dirty="0"/>
              <a:t>Caller will be forced to get stuck in the dialing screen without any altering tone</a:t>
            </a:r>
          </a:p>
          <a:p>
            <a:pPr lvl="2"/>
            <a:r>
              <a:rPr lang="en-US" altLang="zh-TW" sz="2400" dirty="0"/>
              <a:t>Discarding 180 Ringing message</a:t>
            </a:r>
            <a:endParaRPr lang="en-US" sz="2400" dirty="0"/>
          </a:p>
          <a:p>
            <a:pPr lvl="1"/>
            <a:r>
              <a:rPr lang="en-US" sz="2800" dirty="0"/>
              <a:t>Zombie-Call Attack </a:t>
            </a:r>
            <a:r>
              <a:rPr lang="en-US" altLang="zh-TW" sz="2800" dirty="0"/>
              <a:t>– a call cannot be ended</a:t>
            </a:r>
            <a:endParaRPr lang="en-US" sz="2800" dirty="0"/>
          </a:p>
          <a:p>
            <a:pPr lvl="2"/>
            <a:r>
              <a:rPr lang="en-US" altLang="zh-TW" sz="2400" dirty="0"/>
              <a:t>The caller’s device gets stuck in the dialing screen and will keep hearing the altering tone without starting the conversation.</a:t>
            </a:r>
          </a:p>
          <a:p>
            <a:pPr lvl="2"/>
            <a:r>
              <a:rPr lang="en-US" sz="2400" dirty="0"/>
              <a:t>Discarding 200 OK message</a:t>
            </a:r>
          </a:p>
          <a:p>
            <a:endParaRPr lang="en-US" sz="3200" dirty="0"/>
          </a:p>
        </p:txBody>
      </p:sp>
    </p:spTree>
    <p:extLst>
      <p:ext uri="{BB962C8B-B14F-4D97-AF65-F5344CB8AC3E}">
        <p14:creationId xmlns:p14="http://schemas.microsoft.com/office/powerpoint/2010/main" val="1203376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45B5B-D4F3-4618-AA8D-C11D5608EEF6}"/>
              </a:ext>
            </a:extLst>
          </p:cNvPr>
          <p:cNvSpPr>
            <a:spLocks noGrp="1"/>
          </p:cNvSpPr>
          <p:nvPr>
            <p:ph type="title"/>
          </p:nvPr>
        </p:nvSpPr>
        <p:spPr/>
        <p:txBody>
          <a:bodyPr/>
          <a:lstStyle/>
          <a:p>
            <a:pPr algn="ctr"/>
            <a:r>
              <a:rPr lang="en-US" dirty="0"/>
              <a:t>Four Call Attack Variants (cont.)</a:t>
            </a:r>
          </a:p>
        </p:txBody>
      </p:sp>
      <p:sp>
        <p:nvSpPr>
          <p:cNvPr id="3" name="Content Placeholder 2">
            <a:extLst>
              <a:ext uri="{FF2B5EF4-FFF2-40B4-BE49-F238E27FC236}">
                <a16:creationId xmlns:a16="http://schemas.microsoft.com/office/drawing/2014/main" id="{CDF3F873-B44A-4F60-8264-1B00F47D29C9}"/>
              </a:ext>
            </a:extLst>
          </p:cNvPr>
          <p:cNvSpPr>
            <a:spLocks noGrp="1"/>
          </p:cNvSpPr>
          <p:nvPr>
            <p:ph idx="1"/>
          </p:nvPr>
        </p:nvSpPr>
        <p:spPr/>
        <p:txBody>
          <a:bodyPr>
            <a:normAutofit/>
          </a:bodyPr>
          <a:lstStyle/>
          <a:p>
            <a:r>
              <a:rPr lang="en-US" altLang="zh-TW" sz="3200" dirty="0"/>
              <a:t>Attack Wi-Fi voice packets</a:t>
            </a:r>
            <a:endParaRPr lang="en-US" sz="3200" dirty="0"/>
          </a:p>
          <a:p>
            <a:pPr lvl="1"/>
            <a:r>
              <a:rPr lang="en-US" sz="2800" dirty="0"/>
              <a:t>Mute Call Attack – a muted call </a:t>
            </a:r>
          </a:p>
          <a:p>
            <a:pPr lvl="2"/>
            <a:r>
              <a:rPr lang="en-US" sz="2400" dirty="0"/>
              <a:t>Can only mute a call for 8s, call will be terminated by network</a:t>
            </a:r>
          </a:p>
          <a:p>
            <a:pPr lvl="2"/>
            <a:r>
              <a:rPr lang="en-US" sz="2400" dirty="0"/>
              <a:t>Not terminate the call but only mute the call</a:t>
            </a:r>
          </a:p>
          <a:p>
            <a:pPr lvl="1"/>
            <a:r>
              <a:rPr lang="en-US" sz="2800" dirty="0"/>
              <a:t>Telephony Denial-of-Voice-Service Attack</a:t>
            </a:r>
          </a:p>
          <a:p>
            <a:pPr lvl="2"/>
            <a:r>
              <a:rPr lang="en-US" sz="2400" dirty="0"/>
              <a:t>Can make the conversation be hardly continued</a:t>
            </a:r>
          </a:p>
          <a:p>
            <a:endParaRPr lang="en-US" sz="3200" dirty="0"/>
          </a:p>
        </p:txBody>
      </p:sp>
      <p:pic>
        <p:nvPicPr>
          <p:cNvPr id="4" name="Picture 3">
            <a:extLst>
              <a:ext uri="{FF2B5EF4-FFF2-40B4-BE49-F238E27FC236}">
                <a16:creationId xmlns:a16="http://schemas.microsoft.com/office/drawing/2014/main" id="{99469792-C598-4177-BD09-1E6306B55F48}"/>
              </a:ext>
            </a:extLst>
          </p:cNvPr>
          <p:cNvPicPr>
            <a:picLocks noChangeAspect="1"/>
          </p:cNvPicPr>
          <p:nvPr/>
        </p:nvPicPr>
        <p:blipFill>
          <a:blip r:embed="rId3" cstate="print"/>
          <a:stretch>
            <a:fillRect/>
          </a:stretch>
        </p:blipFill>
        <p:spPr>
          <a:xfrm>
            <a:off x="2159378" y="4547824"/>
            <a:ext cx="6768722" cy="1852976"/>
          </a:xfrm>
          <a:prstGeom prst="rect">
            <a:avLst/>
          </a:prstGeom>
        </p:spPr>
      </p:pic>
    </p:spTree>
    <p:extLst>
      <p:ext uri="{BB962C8B-B14F-4D97-AF65-F5344CB8AC3E}">
        <p14:creationId xmlns:p14="http://schemas.microsoft.com/office/powerpoint/2010/main" val="3103840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altLang="zh-TW" dirty="0"/>
              <a:t>Real-world Impact</a:t>
            </a:r>
            <a:endParaRPr lang="zh-TW" altLang="en-US" dirty="0"/>
          </a:p>
        </p:txBody>
      </p:sp>
      <p:sp>
        <p:nvSpPr>
          <p:cNvPr id="3" name="Content Placeholder 2"/>
          <p:cNvSpPr>
            <a:spLocks noGrp="1"/>
          </p:cNvSpPr>
          <p:nvPr>
            <p:ph idx="1"/>
          </p:nvPr>
        </p:nvSpPr>
        <p:spPr/>
        <p:txBody>
          <a:bodyPr/>
          <a:lstStyle/>
          <a:p>
            <a:r>
              <a:rPr lang="en-US" altLang="zh-TW" dirty="0"/>
              <a:t>We find that Wi-Fi calling users will </a:t>
            </a:r>
            <a:r>
              <a:rPr lang="en-US" altLang="zh-TW" u="sng" dirty="0"/>
              <a:t>suffer from the devised proof-of-concept attacks</a:t>
            </a:r>
            <a:r>
              <a:rPr lang="en-US" altLang="zh-TW" dirty="0"/>
              <a:t>, specifically for the users who are using campus Wi-Fi</a:t>
            </a:r>
          </a:p>
          <a:p>
            <a:pPr lvl="1"/>
            <a:r>
              <a:rPr lang="en-US" altLang="zh-TW" dirty="0"/>
              <a:t>Usually provide their faculty, staff, students, and guests with free Wi-Fi</a:t>
            </a:r>
          </a:p>
          <a:p>
            <a:pPr lvl="1"/>
            <a:r>
              <a:rPr lang="en-US" altLang="zh-TW" dirty="0"/>
              <a:t>However, </a:t>
            </a:r>
            <a:r>
              <a:rPr lang="en-US" altLang="zh-TW" b="1" dirty="0"/>
              <a:t>they are not always secure </a:t>
            </a:r>
            <a:r>
              <a:rPr lang="en-US" altLang="zh-TW" dirty="0"/>
              <a:t>(cannot defend against our attacks)</a:t>
            </a:r>
          </a:p>
          <a:p>
            <a:pPr lvl="2"/>
            <a:r>
              <a:rPr lang="en-US" altLang="zh-TW" sz="2400" dirty="0"/>
              <a:t>MSU</a:t>
            </a:r>
          </a:p>
          <a:p>
            <a:pPr lvl="2"/>
            <a:r>
              <a:rPr lang="en-US" altLang="zh-TW" sz="2400" dirty="0"/>
              <a:t>New York University</a:t>
            </a:r>
          </a:p>
          <a:p>
            <a:pPr lvl="2"/>
            <a:r>
              <a:rPr lang="en-US" altLang="zh-TW" sz="2400" dirty="0"/>
              <a:t>University of California Berkeley</a:t>
            </a:r>
          </a:p>
          <a:p>
            <a:pPr lvl="2"/>
            <a:r>
              <a:rPr lang="en-US" altLang="zh-TW" sz="2400" dirty="0"/>
              <a:t>Northeastern University</a:t>
            </a:r>
          </a:p>
          <a:p>
            <a:pPr lvl="2"/>
            <a:r>
              <a:rPr lang="en-US" altLang="zh-TW" sz="2400" dirty="0"/>
              <a:t>etc</a:t>
            </a:r>
            <a:endParaRPr lang="zh-TW"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DA59-F703-4D5C-828B-F49586D5A0B9}"/>
              </a:ext>
            </a:extLst>
          </p:cNvPr>
          <p:cNvSpPr>
            <a:spLocks noGrp="1"/>
          </p:cNvSpPr>
          <p:nvPr>
            <p:ph type="title"/>
          </p:nvPr>
        </p:nvSpPr>
        <p:spPr>
          <a:xfrm>
            <a:off x="838200" y="2766218"/>
            <a:ext cx="10515600" cy="1325563"/>
          </a:xfrm>
        </p:spPr>
        <p:txBody>
          <a:bodyPr>
            <a:normAutofit/>
          </a:bodyPr>
          <a:lstStyle/>
          <a:p>
            <a:pPr algn="ctr"/>
            <a:r>
              <a:rPr lang="en-US" sz="4800" dirty="0"/>
              <a:t>Solutions</a:t>
            </a:r>
          </a:p>
        </p:txBody>
      </p:sp>
    </p:spTree>
    <p:extLst>
      <p:ext uri="{BB962C8B-B14F-4D97-AF65-F5344CB8AC3E}">
        <p14:creationId xmlns:p14="http://schemas.microsoft.com/office/powerpoint/2010/main" val="147586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6237-6D34-47AF-9C74-6685C732CCB1}"/>
              </a:ext>
            </a:extLst>
          </p:cNvPr>
          <p:cNvSpPr>
            <a:spLocks noGrp="1"/>
          </p:cNvSpPr>
          <p:nvPr>
            <p:ph type="title"/>
          </p:nvPr>
        </p:nvSpPr>
        <p:spPr/>
        <p:txBody>
          <a:bodyPr/>
          <a:lstStyle/>
          <a:p>
            <a:r>
              <a:rPr lang="en-US" dirty="0"/>
              <a:t>Solutions</a:t>
            </a:r>
          </a:p>
        </p:txBody>
      </p:sp>
      <p:sp>
        <p:nvSpPr>
          <p:cNvPr id="3" name="Content Placeholder 2">
            <a:extLst>
              <a:ext uri="{FF2B5EF4-FFF2-40B4-BE49-F238E27FC236}">
                <a16:creationId xmlns:a16="http://schemas.microsoft.com/office/drawing/2014/main" id="{B92BC7B5-BFD1-4571-BB9C-A8686407924B}"/>
              </a:ext>
            </a:extLst>
          </p:cNvPr>
          <p:cNvSpPr>
            <a:spLocks noGrp="1"/>
          </p:cNvSpPr>
          <p:nvPr>
            <p:ph idx="1"/>
          </p:nvPr>
        </p:nvSpPr>
        <p:spPr>
          <a:xfrm>
            <a:off x="838200" y="1512270"/>
            <a:ext cx="10515600" cy="4859955"/>
          </a:xfrm>
        </p:spPr>
        <p:txBody>
          <a:bodyPr>
            <a:normAutofit/>
          </a:bodyPr>
          <a:lstStyle/>
          <a:p>
            <a:r>
              <a:rPr lang="en-US" sz="3200" dirty="0"/>
              <a:t>Short-term: Using Virtual Private Network (VPN) service</a:t>
            </a:r>
          </a:p>
          <a:p>
            <a:pPr lvl="1"/>
            <a:r>
              <a:rPr lang="en-US" dirty="0"/>
              <a:t>It aims to increase the </a:t>
            </a:r>
            <a:r>
              <a:rPr lang="en-US" b="1" dirty="0"/>
              <a:t>difficulty</a:t>
            </a:r>
            <a:r>
              <a:rPr lang="en-US" dirty="0"/>
              <a:t> of launching side-channel attacks</a:t>
            </a:r>
          </a:p>
          <a:p>
            <a:pPr lvl="1"/>
            <a:r>
              <a:rPr lang="en-US" dirty="0"/>
              <a:t>Adversaries cannot easily infer each Wi-Fi calling service </a:t>
            </a:r>
            <a:r>
              <a:rPr lang="en-US" dirty="0" err="1"/>
              <a:t>signalings</a:t>
            </a:r>
            <a:r>
              <a:rPr lang="en-US" dirty="0"/>
              <a:t>/voice/text packets</a:t>
            </a:r>
          </a:p>
          <a:p>
            <a:endParaRPr lang="en-US" dirty="0"/>
          </a:p>
          <a:p>
            <a:r>
              <a:rPr lang="en-US" dirty="0"/>
              <a:t>Long-term: Revisit Wi-Fi calling service standards</a:t>
            </a:r>
          </a:p>
          <a:p>
            <a:pPr lvl="1"/>
            <a:r>
              <a:rPr lang="en-US" altLang="zh-TW" dirty="0"/>
              <a:t>Stipulate required security mechanisms which defends against the state-of-the-art Wi-Fi based attacks</a:t>
            </a:r>
          </a:p>
          <a:p>
            <a:pPr lvl="1"/>
            <a:r>
              <a:rPr lang="en-US" altLang="zh-TW" dirty="0"/>
              <a:t>Empower both Wi-Fi calling device and infrastructure to detect whether users are under the attack by monitoring the quality of Wi-Fi calling services and take actions</a:t>
            </a:r>
            <a:r>
              <a:rPr lang="en-US" altLang="zh-TW" b="1" dirty="0"/>
              <a:t> </a:t>
            </a:r>
            <a:r>
              <a:rPr lang="en-US" altLang="zh-TW" dirty="0"/>
              <a:t>(e.g.,  </a:t>
            </a:r>
            <a:r>
              <a:rPr lang="en-US" altLang="zh-TW" dirty="0">
                <a:solidFill>
                  <a:srgbClr val="0000CC"/>
                </a:solidFill>
              </a:rPr>
              <a:t>excluding malicious Wi-Fi networks</a:t>
            </a:r>
            <a:r>
              <a:rPr lang="en-US" altLang="zh-TW" dirty="0"/>
              <a:t>)</a:t>
            </a:r>
          </a:p>
          <a:p>
            <a:pPr lvl="1"/>
            <a:r>
              <a:rPr lang="en-US" altLang="zh-TW" dirty="0"/>
              <a:t>Revise the current service continuity procedure from security perspective</a:t>
            </a:r>
          </a:p>
          <a:p>
            <a:pPr lvl="1"/>
            <a:endParaRPr lang="en-US" altLang="zh-TW" dirty="0"/>
          </a:p>
          <a:p>
            <a:pPr lvl="1"/>
            <a:endParaRPr lang="en-US" dirty="0"/>
          </a:p>
          <a:p>
            <a:pPr lvl="1"/>
            <a:endParaRPr lang="en-US" dirty="0"/>
          </a:p>
        </p:txBody>
      </p:sp>
      <p:sp>
        <p:nvSpPr>
          <p:cNvPr id="4" name="Content Placeholder 2">
            <a:extLst>
              <a:ext uri="{FF2B5EF4-FFF2-40B4-BE49-F238E27FC236}">
                <a16:creationId xmlns:a16="http://schemas.microsoft.com/office/drawing/2014/main" id="{381A2A94-52DA-4F2B-B601-ABEC4C3105D8}"/>
              </a:ext>
            </a:extLst>
          </p:cNvPr>
          <p:cNvSpPr txBox="1">
            <a:spLocks/>
          </p:cNvSpPr>
          <p:nvPr/>
        </p:nvSpPr>
        <p:spPr>
          <a:xfrm>
            <a:off x="838200" y="2122992"/>
            <a:ext cx="10515600" cy="4378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dirty="0"/>
          </a:p>
        </p:txBody>
      </p:sp>
    </p:spTree>
    <p:extLst>
      <p:ext uri="{BB962C8B-B14F-4D97-AF65-F5344CB8AC3E}">
        <p14:creationId xmlns:p14="http://schemas.microsoft.com/office/powerpoint/2010/main" val="218705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anim calcmode="lin" valueType="num">
                                      <p:cBhvr>
                                        <p:cTn id="1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anim calcmode="lin" valueType="num">
                                      <p:cBhvr>
                                        <p:cTn id="1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1000"/>
                                        <p:tgtEl>
                                          <p:spTgt spid="3">
                                            <p:txEl>
                                              <p:pRg st="7" end="7"/>
                                            </p:txEl>
                                          </p:spTgt>
                                        </p:tgtEl>
                                      </p:cBhvr>
                                    </p:animEffect>
                                    <p:anim calcmode="lin" valueType="num">
                                      <p:cBhvr>
                                        <p:cTn id="2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TW" dirty="0"/>
              <a:t>Wi-Fi Calling Services Primer</a:t>
            </a:r>
            <a:endParaRPr lang="zh-TW" altLang="en-US" dirty="0"/>
          </a:p>
        </p:txBody>
      </p:sp>
      <p:sp>
        <p:nvSpPr>
          <p:cNvPr id="3" name="Content Placeholder 2"/>
          <p:cNvSpPr>
            <a:spLocks noGrp="1"/>
          </p:cNvSpPr>
          <p:nvPr>
            <p:ph idx="1"/>
          </p:nvPr>
        </p:nvSpPr>
        <p:spPr/>
        <p:txBody>
          <a:bodyPr/>
          <a:lstStyle/>
          <a:p>
            <a:r>
              <a:rPr lang="en-US" altLang="zh-TW" dirty="0"/>
              <a:t>Specifically, they are </a:t>
            </a:r>
            <a:r>
              <a:rPr lang="en-US" altLang="zh-TW" b="1" dirty="0"/>
              <a:t>SIP-based</a:t>
            </a:r>
            <a:r>
              <a:rPr lang="en-US" altLang="zh-TW" dirty="0"/>
              <a:t> voice and text services, however, they are using a 3GPP-modified version.</a:t>
            </a:r>
          </a:p>
          <a:p>
            <a:pPr lvl="1"/>
            <a:r>
              <a:rPr lang="en-US" altLang="zh-TW" dirty="0"/>
              <a:t>Developed on top of 3GPP </a:t>
            </a:r>
            <a:r>
              <a:rPr lang="en-US" altLang="zh-TW" b="1" dirty="0"/>
              <a:t>IMS</a:t>
            </a:r>
            <a:r>
              <a:rPr lang="en-US" altLang="zh-TW" dirty="0"/>
              <a:t> (IP Multimedia Subsystem)</a:t>
            </a:r>
          </a:p>
          <a:p>
            <a:pPr lvl="2"/>
            <a:r>
              <a:rPr lang="en-US" altLang="zh-TW" dirty="0"/>
              <a:t>Operators use IMS to provide users with </a:t>
            </a:r>
            <a:r>
              <a:rPr lang="en-US" altLang="zh-TW" u="sng" dirty="0"/>
              <a:t>IP-based services </a:t>
            </a:r>
            <a:r>
              <a:rPr lang="en-US" altLang="zh-TW" dirty="0"/>
              <a:t>such as VoIP </a:t>
            </a:r>
          </a:p>
          <a:p>
            <a:pPr lvl="1"/>
            <a:r>
              <a:rPr lang="en-US" altLang="zh-TW" dirty="0"/>
              <a:t>It uses </a:t>
            </a:r>
            <a:r>
              <a:rPr lang="en-US" altLang="zh-TW" b="1" dirty="0"/>
              <a:t>the same infrastructure</a:t>
            </a:r>
            <a:r>
              <a:rPr lang="en-US" altLang="zh-TW" dirty="0"/>
              <a:t> for </a:t>
            </a:r>
            <a:r>
              <a:rPr lang="en-US" altLang="zh-TW" dirty="0" err="1"/>
              <a:t>VoLTE</a:t>
            </a:r>
            <a:r>
              <a:rPr lang="en-US" altLang="zh-TW" dirty="0"/>
              <a:t> (Voice over LTE) users.</a:t>
            </a:r>
          </a:p>
          <a:p>
            <a:endParaRPr lang="en-US" altLang="zh-TW" dirty="0"/>
          </a:p>
          <a:p>
            <a:pPr lvl="1"/>
            <a:endParaRPr lang="zh-TW" altLang="en-US" dirty="0"/>
          </a:p>
        </p:txBody>
      </p:sp>
      <p:grpSp>
        <p:nvGrpSpPr>
          <p:cNvPr id="17" name="Group 16"/>
          <p:cNvGrpSpPr/>
          <p:nvPr/>
        </p:nvGrpSpPr>
        <p:grpSpPr>
          <a:xfrm>
            <a:off x="-43" y="4010025"/>
            <a:ext cx="5457868" cy="2495549"/>
            <a:chOff x="5000582" y="1750080"/>
            <a:chExt cx="7191418" cy="3074194"/>
          </a:xfrm>
        </p:grpSpPr>
        <p:pic>
          <p:nvPicPr>
            <p:cNvPr id="18" name="Content Placeholder 3">
              <a:extLst>
                <a:ext uri="{FF2B5EF4-FFF2-40B4-BE49-F238E27FC236}">
                  <a16:creationId xmlns:a16="http://schemas.microsoft.com/office/drawing/2014/main" id="{C74C45EB-14BC-4203-9626-7ABFA38BF593}"/>
                </a:ext>
              </a:extLst>
            </p:cNvPr>
            <p:cNvPicPr>
              <a:picLocks noChangeAspect="1"/>
            </p:cNvPicPr>
            <p:nvPr/>
          </p:nvPicPr>
          <p:blipFill>
            <a:blip r:embed="rId3" cstate="print"/>
            <a:stretch>
              <a:fillRect/>
            </a:stretch>
          </p:blipFill>
          <p:spPr>
            <a:xfrm>
              <a:off x="5000582" y="1750080"/>
              <a:ext cx="7191418" cy="3074194"/>
            </a:xfrm>
            <a:prstGeom prst="rect">
              <a:avLst/>
            </a:prstGeom>
          </p:spPr>
        </p:pic>
        <p:cxnSp>
          <p:nvCxnSpPr>
            <p:cNvPr id="19" name="Straight Connector 18">
              <a:extLst>
                <a:ext uri="{FF2B5EF4-FFF2-40B4-BE49-F238E27FC236}">
                  <a16:creationId xmlns:a16="http://schemas.microsoft.com/office/drawing/2014/main" id="{76979B8A-0E30-4888-8E1C-4D470F3A793B}"/>
                </a:ext>
              </a:extLst>
            </p:cNvPr>
            <p:cNvCxnSpPr>
              <a:cxnSpLocks/>
            </p:cNvCxnSpPr>
            <p:nvPr/>
          </p:nvCxnSpPr>
          <p:spPr>
            <a:xfrm>
              <a:off x="8669867" y="4305300"/>
              <a:ext cx="381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83A7CEB-C1E8-4E03-9016-6E56549DA8B0}"/>
                </a:ext>
              </a:extLst>
            </p:cNvPr>
            <p:cNvCxnSpPr>
              <a:cxnSpLocks/>
            </p:cNvCxnSpPr>
            <p:nvPr/>
          </p:nvCxnSpPr>
          <p:spPr>
            <a:xfrm>
              <a:off x="7138459" y="4297892"/>
              <a:ext cx="12488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866DF5-3752-45EE-85A0-4A27784DA9B5}"/>
                </a:ext>
              </a:extLst>
            </p:cNvPr>
            <p:cNvCxnSpPr>
              <a:cxnSpLocks/>
            </p:cNvCxnSpPr>
            <p:nvPr/>
          </p:nvCxnSpPr>
          <p:spPr>
            <a:xfrm flipV="1">
              <a:off x="9751484" y="3987923"/>
              <a:ext cx="0" cy="930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7B06C26-60E8-40EF-87F8-043A721074D8}"/>
                </a:ext>
              </a:extLst>
            </p:cNvPr>
            <p:cNvCxnSpPr>
              <a:cxnSpLocks/>
            </p:cNvCxnSpPr>
            <p:nvPr/>
          </p:nvCxnSpPr>
          <p:spPr>
            <a:xfrm>
              <a:off x="10418234" y="3665008"/>
              <a:ext cx="12276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3F4D87-7F8D-48DF-A6DB-02F6E90ADDEB}"/>
                </a:ext>
              </a:extLst>
            </p:cNvPr>
            <p:cNvCxnSpPr>
              <a:cxnSpLocks/>
            </p:cNvCxnSpPr>
            <p:nvPr/>
          </p:nvCxnSpPr>
          <p:spPr>
            <a:xfrm flipV="1">
              <a:off x="11277601" y="2747556"/>
              <a:ext cx="0" cy="930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7CC3A97-9267-4D8A-9A44-8E60EEFF7306}"/>
                </a:ext>
              </a:extLst>
            </p:cNvPr>
            <p:cNvCxnSpPr>
              <a:cxnSpLocks/>
            </p:cNvCxnSpPr>
            <p:nvPr/>
          </p:nvCxnSpPr>
          <p:spPr>
            <a:xfrm flipV="1">
              <a:off x="12037484" y="2550284"/>
              <a:ext cx="0" cy="1686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46F568-5086-4586-9ED0-DDAF075415BF}"/>
                </a:ext>
              </a:extLst>
            </p:cNvPr>
            <p:cNvCxnSpPr>
              <a:cxnSpLocks/>
            </p:cNvCxnSpPr>
            <p:nvPr/>
          </p:nvCxnSpPr>
          <p:spPr>
            <a:xfrm>
              <a:off x="11924878" y="2550284"/>
              <a:ext cx="12276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21DBC-DD96-45A5-A8F6-EB20DBFF971C}"/>
                </a:ext>
              </a:extLst>
            </p:cNvPr>
            <p:cNvCxnSpPr>
              <a:cxnSpLocks/>
            </p:cNvCxnSpPr>
            <p:nvPr/>
          </p:nvCxnSpPr>
          <p:spPr>
            <a:xfrm>
              <a:off x="11918105" y="4236720"/>
              <a:ext cx="12276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9383BED-2D9B-477F-B8DA-3C1E57E7FCF0}"/>
                </a:ext>
              </a:extLst>
            </p:cNvPr>
            <p:cNvCxnSpPr>
              <a:cxnSpLocks/>
            </p:cNvCxnSpPr>
            <p:nvPr/>
          </p:nvCxnSpPr>
          <p:spPr>
            <a:xfrm>
              <a:off x="5694680" y="3307080"/>
              <a:ext cx="401320" cy="8128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04F74F-AF35-4FC6-B736-EFFD248FE9E2}"/>
                </a:ext>
              </a:extLst>
            </p:cNvPr>
            <p:cNvCxnSpPr>
              <a:cxnSpLocks/>
            </p:cNvCxnSpPr>
            <p:nvPr/>
          </p:nvCxnSpPr>
          <p:spPr>
            <a:xfrm>
              <a:off x="6156538" y="3785126"/>
              <a:ext cx="158431" cy="3703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D646FA8-7B64-4423-9B6E-FE7C3DC3C820}"/>
                </a:ext>
              </a:extLst>
            </p:cNvPr>
            <p:cNvCxnSpPr>
              <a:cxnSpLocks/>
            </p:cNvCxnSpPr>
            <p:nvPr/>
          </p:nvCxnSpPr>
          <p:spPr>
            <a:xfrm flipH="1">
              <a:off x="6068274" y="3803690"/>
              <a:ext cx="101809" cy="3161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C4B8F78B-D7A7-4C37-9AA3-4A83EFE02428}"/>
              </a:ext>
            </a:extLst>
          </p:cNvPr>
          <p:cNvSpPr txBox="1"/>
          <p:nvPr/>
        </p:nvSpPr>
        <p:spPr>
          <a:xfrm>
            <a:off x="5381626" y="3886200"/>
            <a:ext cx="7096124" cy="2800767"/>
          </a:xfrm>
          <a:prstGeom prst="rect">
            <a:avLst/>
          </a:prstGeom>
          <a:noFill/>
        </p:spPr>
        <p:txBody>
          <a:bodyPr wrap="square" rtlCol="0">
            <a:spAutoFit/>
          </a:bodyPr>
          <a:lstStyle/>
          <a:p>
            <a:pPr marL="285750" indent="-285750">
              <a:buFont typeface="Arial" panose="020B0604020202020204" pitchFamily="34" charset="0"/>
              <a:buChar char="•"/>
            </a:pPr>
            <a:r>
              <a:rPr lang="en-US" sz="2200" dirty="0"/>
              <a:t>Radio Access Network (RAN)</a:t>
            </a:r>
          </a:p>
          <a:p>
            <a:pPr marL="742950" lvl="1" indent="-285750">
              <a:buFont typeface="Arial" panose="020B0604020202020204" pitchFamily="34" charset="0"/>
              <a:buChar char="•"/>
            </a:pPr>
            <a:r>
              <a:rPr lang="en-US" altLang="zh-TW" sz="2200" b="1" dirty="0">
                <a:solidFill>
                  <a:srgbClr val="FF0000"/>
                </a:solidFill>
              </a:rPr>
              <a:t>Wi-Fi Access Point (Wi-Fi Calling)</a:t>
            </a:r>
            <a:endParaRPr lang="en-US" sz="2200" dirty="0"/>
          </a:p>
          <a:p>
            <a:pPr marL="742950" lvl="1" indent="-285750">
              <a:buFont typeface="Arial" panose="020B0604020202020204" pitchFamily="34" charset="0"/>
              <a:buChar char="•"/>
            </a:pPr>
            <a:r>
              <a:rPr lang="en-US" sz="2200" dirty="0" err="1"/>
              <a:t>eNodeB</a:t>
            </a:r>
            <a:r>
              <a:rPr lang="en-US" sz="2200" dirty="0"/>
              <a:t> (VoLTE)</a:t>
            </a:r>
          </a:p>
          <a:p>
            <a:pPr marL="285750" indent="-285750">
              <a:buFont typeface="Arial" panose="020B0604020202020204" pitchFamily="34" charset="0"/>
              <a:buChar char="•"/>
            </a:pPr>
            <a:r>
              <a:rPr lang="en-US" sz="2200" dirty="0"/>
              <a:t>LTE Core Network (CN)</a:t>
            </a:r>
          </a:p>
          <a:p>
            <a:pPr marL="742950" lvl="1" indent="-285750">
              <a:buFont typeface="Arial" panose="020B0604020202020204" pitchFamily="34" charset="0"/>
              <a:buChar char="•"/>
            </a:pPr>
            <a:r>
              <a:rPr lang="en-US" sz="2200" b="1" dirty="0" err="1">
                <a:solidFill>
                  <a:srgbClr val="FF0000"/>
                </a:solidFill>
              </a:rPr>
              <a:t>ePDG</a:t>
            </a:r>
            <a:r>
              <a:rPr lang="en-US" sz="2200" b="1" dirty="0">
                <a:solidFill>
                  <a:srgbClr val="FF0000"/>
                </a:solidFill>
              </a:rPr>
              <a:t> (Evolved Packet Data Gateway, Wi-Fi calling)</a:t>
            </a:r>
          </a:p>
          <a:p>
            <a:pPr marL="742950" lvl="1" indent="-285750">
              <a:buFont typeface="Arial" panose="020B0604020202020204" pitchFamily="34" charset="0"/>
              <a:buChar char="•"/>
            </a:pPr>
            <a:r>
              <a:rPr lang="en-US" sz="2200" dirty="0"/>
              <a:t>PDN-GW (Public Data Network Gateway)</a:t>
            </a:r>
          </a:p>
          <a:p>
            <a:pPr marL="742950" lvl="1" indent="-285750">
              <a:buFont typeface="Arial" panose="020B0604020202020204" pitchFamily="34" charset="0"/>
              <a:buChar char="•"/>
            </a:pPr>
            <a:r>
              <a:rPr lang="en-US" sz="2200" dirty="0"/>
              <a:t>AAA (Authentication, Authorization, and Accounting)</a:t>
            </a:r>
          </a:p>
          <a:p>
            <a:pPr marL="742950" lvl="1" indent="-285750">
              <a:buFont typeface="Arial" panose="020B0604020202020204" pitchFamily="34" charset="0"/>
              <a:buChar char="•"/>
            </a:pPr>
            <a:r>
              <a:rPr lang="en-US" sz="2200" dirty="0"/>
              <a:t>IMS (IP Multimedia Subsystem)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500"/>
                                        <p:tgtEl>
                                          <p:spTgt spid="1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blinds(horizontal)">
                                      <p:cBhvr>
                                        <p:cTn id="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DA091-929D-4A26-A9C5-4C8F45D05B4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8517CCF-0E4D-4C50-B19A-0FCC7C99763C}"/>
              </a:ext>
            </a:extLst>
          </p:cNvPr>
          <p:cNvSpPr>
            <a:spLocks noGrp="1"/>
          </p:cNvSpPr>
          <p:nvPr>
            <p:ph idx="1"/>
          </p:nvPr>
        </p:nvSpPr>
        <p:spPr>
          <a:xfrm>
            <a:off x="838199" y="1460500"/>
            <a:ext cx="11128513" cy="4950239"/>
          </a:xfrm>
        </p:spPr>
        <p:txBody>
          <a:bodyPr>
            <a:normAutofit fontScale="92500" lnSpcReduction="20000"/>
          </a:bodyPr>
          <a:lstStyle/>
          <a:p>
            <a:r>
              <a:rPr lang="en-US" dirty="0"/>
              <a:t>We conducted the </a:t>
            </a:r>
            <a:r>
              <a:rPr lang="en-US" b="1" dirty="0"/>
              <a:t>first security study </a:t>
            </a:r>
            <a:r>
              <a:rPr lang="en-US" dirty="0"/>
              <a:t>on exploring the dark side of operational Wi-Fi calling services provided by three major U.S. operators as well as their commodity Wi-Fi calling devices.</a:t>
            </a:r>
          </a:p>
          <a:p>
            <a:endParaRPr lang="en-US" dirty="0"/>
          </a:p>
          <a:p>
            <a:r>
              <a:rPr lang="en-US" dirty="0"/>
              <a:t>Four security vulnerabilities are discovered, which stem from </a:t>
            </a:r>
            <a:r>
              <a:rPr lang="en-US" altLang="zh-TW" b="1" dirty="0"/>
              <a:t>design defects</a:t>
            </a:r>
            <a:r>
              <a:rPr lang="en-US" altLang="zh-TW" dirty="0"/>
              <a:t> of Wi-Fi calling standards, </a:t>
            </a:r>
            <a:r>
              <a:rPr lang="en-US" altLang="zh-TW" b="1" dirty="0"/>
              <a:t>operational slips </a:t>
            </a:r>
            <a:r>
              <a:rPr lang="en-US" altLang="zh-TW" dirty="0"/>
              <a:t>of operators, and </a:t>
            </a:r>
            <a:r>
              <a:rPr lang="en-US" altLang="zh-TW" b="1" dirty="0"/>
              <a:t>implementation issues </a:t>
            </a:r>
            <a:r>
              <a:rPr lang="en-US" altLang="zh-TW" dirty="0"/>
              <a:t>of Wi-Fi calling devices.</a:t>
            </a:r>
          </a:p>
          <a:p>
            <a:endParaRPr lang="en-US" dirty="0"/>
          </a:p>
          <a:p>
            <a:r>
              <a:rPr lang="en-US" dirty="0"/>
              <a:t>We demonstrate the </a:t>
            </a:r>
            <a:r>
              <a:rPr lang="en-US" b="1" dirty="0"/>
              <a:t>negative real-world impacts </a:t>
            </a:r>
            <a:r>
              <a:rPr lang="en-US" dirty="0"/>
              <a:t>(e.g., </a:t>
            </a:r>
            <a:r>
              <a:rPr lang="en-US" dirty="0" err="1"/>
              <a:t>WiFi</a:t>
            </a:r>
            <a:r>
              <a:rPr lang="en-US" dirty="0"/>
              <a:t> </a:t>
            </a:r>
            <a:r>
              <a:rPr lang="en-US" dirty="0" err="1"/>
              <a:t>DoS</a:t>
            </a:r>
            <a:r>
              <a:rPr lang="en-US" dirty="0"/>
              <a:t>) by two proof-of-concept attacks and provide recommended remedies.</a:t>
            </a:r>
          </a:p>
          <a:p>
            <a:endParaRPr lang="en-US" dirty="0"/>
          </a:p>
          <a:p>
            <a:r>
              <a:rPr lang="en-US" dirty="0"/>
              <a:t>Our lessons learned can </a:t>
            </a:r>
            <a:r>
              <a:rPr lang="en-US" altLang="zh-TW" dirty="0"/>
              <a:t>secure both Wi-Fi calling service users and operators and facilitate its global deployment, as well as provide new design insights for upcoming 5G networks.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82557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663F28-D1D0-4C36-91B9-4563FA3036E1}"/>
              </a:ext>
            </a:extLst>
          </p:cNvPr>
          <p:cNvSpPr>
            <a:spLocks noGrp="1"/>
          </p:cNvSpPr>
          <p:nvPr>
            <p:ph idx="1"/>
          </p:nvPr>
        </p:nvSpPr>
        <p:spPr>
          <a:xfrm>
            <a:off x="584200" y="969962"/>
            <a:ext cx="10515600" cy="4351338"/>
          </a:xfrm>
        </p:spPr>
        <p:txBody>
          <a:bodyPr>
            <a:normAutofit/>
          </a:bodyPr>
          <a:lstStyle/>
          <a:p>
            <a:pPr marL="0" indent="0">
              <a:buNone/>
            </a:pPr>
            <a:r>
              <a:rPr lang="en-US" sz="5400" dirty="0"/>
              <a:t>Thank you! Questions?</a:t>
            </a:r>
          </a:p>
        </p:txBody>
      </p:sp>
      <p:pic>
        <p:nvPicPr>
          <p:cNvPr id="4" name="Content Placeholder 4">
            <a:extLst>
              <a:ext uri="{FF2B5EF4-FFF2-40B4-BE49-F238E27FC236}">
                <a16:creationId xmlns:a16="http://schemas.microsoft.com/office/drawing/2014/main" id="{37DBD15D-A639-4BAC-8515-9FF2398A8C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8562" y="2625724"/>
            <a:ext cx="2654275" cy="2390776"/>
          </a:xfrm>
          <a:prstGeom prst="rect">
            <a:avLst/>
          </a:prstGeom>
        </p:spPr>
      </p:pic>
    </p:spTree>
    <p:extLst>
      <p:ext uri="{BB962C8B-B14F-4D97-AF65-F5344CB8AC3E}">
        <p14:creationId xmlns:p14="http://schemas.microsoft.com/office/powerpoint/2010/main" val="1385096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925" y="3098800"/>
            <a:ext cx="10515600" cy="1325563"/>
          </a:xfrm>
        </p:spPr>
        <p:txBody>
          <a:bodyPr/>
          <a:lstStyle/>
          <a:p>
            <a:pPr algn="ctr"/>
            <a:r>
              <a:rPr lang="en-US" altLang="zh-TW" dirty="0"/>
              <a:t>Backup</a:t>
            </a:r>
            <a:endParaRPr lang="zh-TW"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64430-AEBA-484B-A4CC-AB4C0CCF6171}"/>
              </a:ext>
            </a:extLst>
          </p:cNvPr>
          <p:cNvSpPr>
            <a:spLocks noGrp="1"/>
          </p:cNvSpPr>
          <p:nvPr>
            <p:ph type="title"/>
          </p:nvPr>
        </p:nvSpPr>
        <p:spPr/>
        <p:txBody>
          <a:bodyPr/>
          <a:lstStyle/>
          <a:p>
            <a:pPr algn="ctr"/>
            <a:r>
              <a:rPr lang="en-US" dirty="0"/>
              <a:t>Wi-Fi Calling Security Mechanisms </a:t>
            </a:r>
          </a:p>
        </p:txBody>
      </p:sp>
      <p:sp>
        <p:nvSpPr>
          <p:cNvPr id="3" name="Content Placeholder 2">
            <a:extLst>
              <a:ext uri="{FF2B5EF4-FFF2-40B4-BE49-F238E27FC236}">
                <a16:creationId xmlns:a16="http://schemas.microsoft.com/office/drawing/2014/main" id="{0FCFD0A7-523F-4232-B2AD-42AAED713F0A}"/>
              </a:ext>
            </a:extLst>
          </p:cNvPr>
          <p:cNvSpPr>
            <a:spLocks noGrp="1"/>
          </p:cNvSpPr>
          <p:nvPr>
            <p:ph idx="1"/>
          </p:nvPr>
        </p:nvSpPr>
        <p:spPr>
          <a:xfrm>
            <a:off x="838200" y="1825625"/>
            <a:ext cx="10515600" cy="917575"/>
          </a:xfrm>
        </p:spPr>
        <p:txBody>
          <a:bodyPr>
            <a:normAutofit/>
          </a:bodyPr>
          <a:lstStyle/>
          <a:p>
            <a:r>
              <a:rPr lang="en-US" dirty="0"/>
              <a:t>Using well-examined 3GPP Authentication and Key Agreement (AKA) and SIM-based security adopted by </a:t>
            </a:r>
            <a:r>
              <a:rPr lang="en-US" dirty="0" err="1"/>
              <a:t>VoLTE</a:t>
            </a:r>
            <a:r>
              <a:rPr lang="en-US" dirty="0"/>
              <a:t> – symmetric cryptography.</a:t>
            </a:r>
          </a:p>
        </p:txBody>
      </p:sp>
      <p:sp>
        <p:nvSpPr>
          <p:cNvPr id="4" name="Rounded Rectangle 3"/>
          <p:cNvSpPr/>
          <p:nvPr/>
        </p:nvSpPr>
        <p:spPr>
          <a:xfrm>
            <a:off x="963192" y="4514850"/>
            <a:ext cx="10381083" cy="1352550"/>
          </a:xfrm>
          <a:prstGeom prst="roundRect">
            <a:avLst/>
          </a:prstGeom>
          <a:solidFill>
            <a:schemeClr val="bg1">
              <a:lumMod val="6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How Does It Go Wrong if adversaries cannot control Wi-Fi routers serving Wi-Fi users?</a:t>
            </a:r>
          </a:p>
        </p:txBody>
      </p:sp>
      <p:sp>
        <p:nvSpPr>
          <p:cNvPr id="5" name="Content Placeholder 2">
            <a:extLst>
              <a:ext uri="{FF2B5EF4-FFF2-40B4-BE49-F238E27FC236}">
                <a16:creationId xmlns:a16="http://schemas.microsoft.com/office/drawing/2014/main" id="{C7BB12C0-C93A-420A-A098-756586755B5A}"/>
              </a:ext>
            </a:extLst>
          </p:cNvPr>
          <p:cNvSpPr txBox="1">
            <a:spLocks/>
          </p:cNvSpPr>
          <p:nvPr/>
        </p:nvSpPr>
        <p:spPr>
          <a:xfrm>
            <a:off x="838200" y="2878137"/>
            <a:ext cx="10515600" cy="917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All Wi-Fi calling signaling and voice/text packets are delivered through IPsec (Internet Protocol Security) – ciphering and integrity protection.</a:t>
            </a:r>
          </a:p>
          <a:p>
            <a:endParaRPr lang="en-US" dirty="0"/>
          </a:p>
        </p:txBody>
      </p:sp>
      <p:sp>
        <p:nvSpPr>
          <p:cNvPr id="6" name="Content Placeholder 2">
            <a:extLst>
              <a:ext uri="{FF2B5EF4-FFF2-40B4-BE49-F238E27FC236}">
                <a16:creationId xmlns:a16="http://schemas.microsoft.com/office/drawing/2014/main" id="{1E0FAC53-7950-436F-AC4A-6EB6F5684954}"/>
              </a:ext>
            </a:extLst>
          </p:cNvPr>
          <p:cNvSpPr txBox="1">
            <a:spLocks/>
          </p:cNvSpPr>
          <p:nvPr/>
        </p:nvSpPr>
        <p:spPr>
          <a:xfrm>
            <a:off x="811763" y="3930649"/>
            <a:ext cx="10515600" cy="917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5460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A44F-29AA-45AE-BCB8-DA960A7379D1}"/>
              </a:ext>
            </a:extLst>
          </p:cNvPr>
          <p:cNvSpPr>
            <a:spLocks noGrp="1"/>
          </p:cNvSpPr>
          <p:nvPr>
            <p:ph type="title"/>
          </p:nvPr>
        </p:nvSpPr>
        <p:spPr>
          <a:xfrm>
            <a:off x="876300" y="2794793"/>
            <a:ext cx="10515600" cy="1325563"/>
          </a:xfrm>
        </p:spPr>
        <p:txBody>
          <a:bodyPr>
            <a:normAutofit fontScale="90000"/>
          </a:bodyPr>
          <a:lstStyle/>
          <a:p>
            <a:pPr algn="ctr"/>
            <a:r>
              <a:rPr lang="en-US" dirty="0"/>
              <a:t>Finding 1: Wi-Fi calling </a:t>
            </a:r>
            <a:r>
              <a:rPr lang="en-US" b="1" dirty="0">
                <a:solidFill>
                  <a:srgbClr val="0070C0"/>
                </a:solidFill>
              </a:rPr>
              <a:t>devices</a:t>
            </a:r>
            <a:r>
              <a:rPr lang="en-US" dirty="0"/>
              <a:t> will activate Wi-Fi calling services over an </a:t>
            </a:r>
            <a:r>
              <a:rPr lang="en-US" b="1" dirty="0">
                <a:solidFill>
                  <a:srgbClr val="FF0000"/>
                </a:solidFill>
              </a:rPr>
              <a:t>insecure</a:t>
            </a:r>
            <a:r>
              <a:rPr lang="en-US" dirty="0"/>
              <a:t> Wi-Fi network</a:t>
            </a:r>
            <a:br>
              <a:rPr lang="en-US" dirty="0"/>
            </a:br>
            <a:endParaRPr lang="en-US" dirty="0"/>
          </a:p>
        </p:txBody>
      </p:sp>
    </p:spTree>
    <p:extLst>
      <p:ext uri="{BB962C8B-B14F-4D97-AF65-F5344CB8AC3E}">
        <p14:creationId xmlns:p14="http://schemas.microsoft.com/office/powerpoint/2010/main" val="2583100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02E8-7EDE-4DF8-84CA-A01B758F31CD}"/>
              </a:ext>
            </a:extLst>
          </p:cNvPr>
          <p:cNvSpPr>
            <a:spLocks noGrp="1"/>
          </p:cNvSpPr>
          <p:nvPr>
            <p:ph type="title"/>
          </p:nvPr>
        </p:nvSpPr>
        <p:spPr/>
        <p:txBody>
          <a:bodyPr>
            <a:normAutofit/>
          </a:bodyPr>
          <a:lstStyle/>
          <a:p>
            <a:pPr algn="ctr"/>
            <a:r>
              <a:rPr lang="en-US" altLang="zh-TW" sz="3600" dirty="0"/>
              <a:t>Vulnerability: </a:t>
            </a:r>
            <a:r>
              <a:rPr lang="en-US" sz="3600" dirty="0"/>
              <a:t>Wi-Fi calling devices do not exclude insecure Wi-Fi networks – (design defect of standards)</a:t>
            </a:r>
          </a:p>
        </p:txBody>
      </p:sp>
      <p:sp>
        <p:nvSpPr>
          <p:cNvPr id="3" name="Content Placeholder 2">
            <a:extLst>
              <a:ext uri="{FF2B5EF4-FFF2-40B4-BE49-F238E27FC236}">
                <a16:creationId xmlns:a16="http://schemas.microsoft.com/office/drawing/2014/main" id="{11999FA2-A82A-48D7-BC28-E64B5E488BD0}"/>
              </a:ext>
            </a:extLst>
          </p:cNvPr>
          <p:cNvSpPr>
            <a:spLocks noGrp="1"/>
          </p:cNvSpPr>
          <p:nvPr>
            <p:ph idx="1"/>
          </p:nvPr>
        </p:nvSpPr>
        <p:spPr>
          <a:xfrm>
            <a:off x="838200" y="1825625"/>
            <a:ext cx="10515600" cy="1325563"/>
          </a:xfrm>
        </p:spPr>
        <p:txBody>
          <a:bodyPr>
            <a:normAutofit fontScale="92500" lnSpcReduction="20000"/>
          </a:bodyPr>
          <a:lstStyle/>
          <a:p>
            <a:r>
              <a:rPr lang="en-US" dirty="0"/>
              <a:t>Vulnerability – </a:t>
            </a:r>
            <a:r>
              <a:rPr lang="en-US" b="1" dirty="0"/>
              <a:t>Wi-Fi calling standards don’t exclude insecure Wi-Fi</a:t>
            </a:r>
          </a:p>
          <a:p>
            <a:pPr lvl="1"/>
            <a:r>
              <a:rPr lang="en-US" dirty="0"/>
              <a:t>Two Wi-Fi access point selection modes do not consider security factors yet!!</a:t>
            </a:r>
          </a:p>
          <a:p>
            <a:pPr lvl="1"/>
            <a:r>
              <a:rPr lang="en-US" dirty="0"/>
              <a:t>Manual (use a </a:t>
            </a:r>
            <a:r>
              <a:rPr lang="en-US" altLang="zh-TW" dirty="0"/>
              <a:t>prioritized list</a:t>
            </a:r>
            <a:r>
              <a:rPr lang="en-US" dirty="0"/>
              <a:t>) </a:t>
            </a:r>
          </a:p>
          <a:p>
            <a:pPr lvl="1"/>
            <a:r>
              <a:rPr lang="en-US" dirty="0"/>
              <a:t>Automated (</a:t>
            </a:r>
            <a:r>
              <a:rPr lang="en-US" altLang="zh-TW" dirty="0"/>
              <a:t>ANDSF, Access network discovery and selection function</a:t>
            </a:r>
            <a:r>
              <a:rPr lang="en-US" dirty="0"/>
              <a:t>)</a:t>
            </a:r>
          </a:p>
          <a:p>
            <a:pPr lvl="1"/>
            <a:endParaRPr lang="en-US" dirty="0"/>
          </a:p>
        </p:txBody>
      </p:sp>
      <p:sp>
        <p:nvSpPr>
          <p:cNvPr id="4" name="Rounded Rectangle 3"/>
          <p:cNvSpPr/>
          <p:nvPr/>
        </p:nvSpPr>
        <p:spPr>
          <a:xfrm>
            <a:off x="1061617" y="5415902"/>
            <a:ext cx="10468946" cy="1184988"/>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C00000"/>
                </a:solidFill>
              </a:rPr>
              <a:t>All tested Wi-Fi calling devices connected to the insecure Wi-Fi router!!!</a:t>
            </a:r>
          </a:p>
        </p:txBody>
      </p:sp>
      <p:sp>
        <p:nvSpPr>
          <p:cNvPr id="5" name="Content Placeholder 2">
            <a:extLst>
              <a:ext uri="{FF2B5EF4-FFF2-40B4-BE49-F238E27FC236}">
                <a16:creationId xmlns:a16="http://schemas.microsoft.com/office/drawing/2014/main" id="{EA944806-BE54-49E8-B0F8-7133201F638C}"/>
              </a:ext>
            </a:extLst>
          </p:cNvPr>
          <p:cNvSpPr txBox="1">
            <a:spLocks/>
          </p:cNvSpPr>
          <p:nvPr/>
        </p:nvSpPr>
        <p:spPr>
          <a:xfrm>
            <a:off x="838200" y="3208149"/>
            <a:ext cx="10515600" cy="21436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Validation:</a:t>
            </a:r>
          </a:p>
          <a:p>
            <a:pPr lvl="1"/>
            <a:r>
              <a:rPr lang="en-US" dirty="0"/>
              <a:t>Deploy an insecure Wi-Fi network using a Wi-Fi router which is vulnerable to ARP spoofing attack – </a:t>
            </a:r>
            <a:r>
              <a:rPr lang="en-US" u="sng" dirty="0"/>
              <a:t>foundation of a variety of MITM attacks</a:t>
            </a:r>
          </a:p>
          <a:p>
            <a:pPr lvl="2"/>
            <a:r>
              <a:rPr lang="en-US" dirty="0"/>
              <a:t>I.e., victim’s WIFI packets will be intercepted and delivered to adversaries</a:t>
            </a:r>
          </a:p>
          <a:p>
            <a:pPr lvl="1"/>
            <a:r>
              <a:rPr lang="en-US" dirty="0"/>
              <a:t>We test whether the Wi-Fi calling devices keep connecting to the above Wi-Fi router</a:t>
            </a:r>
          </a:p>
          <a:p>
            <a:pPr lvl="1"/>
            <a:endParaRPr lang="en-US" dirty="0"/>
          </a:p>
        </p:txBody>
      </p:sp>
    </p:spTree>
    <p:extLst>
      <p:ext uri="{BB962C8B-B14F-4D97-AF65-F5344CB8AC3E}">
        <p14:creationId xmlns:p14="http://schemas.microsoft.com/office/powerpoint/2010/main" val="173034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blinds(horizontal)">
                                      <p:cBhvr>
                                        <p:cTn id="20" dur="500"/>
                                        <p:tgtEl>
                                          <p:spTgt spid="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blinds(horizontal)">
                                      <p:cBhvr>
                                        <p:cTn id="25" dur="500"/>
                                        <p:tgtEl>
                                          <p:spTgt spid="5">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blinds(horizontal)">
                                      <p:cBhvr>
                                        <p:cTn id="30" dur="500"/>
                                        <p:tgtEl>
                                          <p:spTgt spid="5">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blinds(horizontal)">
                                      <p:cBhvr>
                                        <p:cTn id="35" dur="500"/>
                                        <p:tgtEl>
                                          <p:spTgt spid="5">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linds(horizontal)">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A44F-29AA-45AE-BCB8-DA960A7379D1}"/>
              </a:ext>
            </a:extLst>
          </p:cNvPr>
          <p:cNvSpPr>
            <a:spLocks noGrp="1"/>
          </p:cNvSpPr>
          <p:nvPr>
            <p:ph type="title"/>
          </p:nvPr>
        </p:nvSpPr>
        <p:spPr>
          <a:xfrm>
            <a:off x="876300" y="2794793"/>
            <a:ext cx="10515600" cy="1325563"/>
          </a:xfrm>
        </p:spPr>
        <p:txBody>
          <a:bodyPr>
            <a:normAutofit fontScale="90000"/>
          </a:bodyPr>
          <a:lstStyle/>
          <a:p>
            <a:pPr algn="ctr"/>
            <a:r>
              <a:rPr lang="en-US" dirty="0"/>
              <a:t>Finding 2: Wi-Fi calling </a:t>
            </a:r>
            <a:r>
              <a:rPr lang="en-US" b="1" dirty="0">
                <a:solidFill>
                  <a:srgbClr val="0070C0"/>
                </a:solidFill>
              </a:rPr>
              <a:t>devices</a:t>
            </a:r>
            <a:r>
              <a:rPr lang="en-US" dirty="0"/>
              <a:t> do not employ security defense against the common Wi-Fi ARP spoofing attacks</a:t>
            </a:r>
            <a:br>
              <a:rPr lang="en-US" dirty="0"/>
            </a:br>
            <a:endParaRPr lang="en-US" dirty="0"/>
          </a:p>
        </p:txBody>
      </p:sp>
    </p:spTree>
    <p:extLst>
      <p:ext uri="{BB962C8B-B14F-4D97-AF65-F5344CB8AC3E}">
        <p14:creationId xmlns:p14="http://schemas.microsoft.com/office/powerpoint/2010/main" val="2583100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F9D7-24F2-44C3-8DDA-4378C81C225E}"/>
              </a:ext>
            </a:extLst>
          </p:cNvPr>
          <p:cNvSpPr>
            <a:spLocks noGrp="1"/>
          </p:cNvSpPr>
          <p:nvPr>
            <p:ph type="title"/>
          </p:nvPr>
        </p:nvSpPr>
        <p:spPr/>
        <p:txBody>
          <a:bodyPr>
            <a:noAutofit/>
          </a:bodyPr>
          <a:lstStyle/>
          <a:p>
            <a:pPr algn="ctr"/>
            <a:r>
              <a:rPr lang="en-US" sz="3600" dirty="0"/>
              <a:t>Vulnerability: Wi-Fi calling devices do not defend against ARP spoofing attacks –(implementation issue of devices)</a:t>
            </a:r>
          </a:p>
        </p:txBody>
      </p:sp>
      <p:sp>
        <p:nvSpPr>
          <p:cNvPr id="3" name="Content Placeholder 2">
            <a:extLst>
              <a:ext uri="{FF2B5EF4-FFF2-40B4-BE49-F238E27FC236}">
                <a16:creationId xmlns:a16="http://schemas.microsoft.com/office/drawing/2014/main" id="{D684C885-7D1C-4DC7-93BC-83B8E8CDFBF3}"/>
              </a:ext>
            </a:extLst>
          </p:cNvPr>
          <p:cNvSpPr>
            <a:spLocks noGrp="1"/>
          </p:cNvSpPr>
          <p:nvPr>
            <p:ph idx="1"/>
          </p:nvPr>
        </p:nvSpPr>
        <p:spPr>
          <a:xfrm>
            <a:off x="838200" y="1825625"/>
            <a:ext cx="10515600" cy="917575"/>
          </a:xfrm>
        </p:spPr>
        <p:txBody>
          <a:bodyPr/>
          <a:lstStyle/>
          <a:p>
            <a:r>
              <a:rPr lang="en-US" dirty="0"/>
              <a:t>Vulnerability -Wi-Fi calling devices always accept </a:t>
            </a:r>
            <a:r>
              <a:rPr lang="en-US" b="1" dirty="0"/>
              <a:t>ARP Reply</a:t>
            </a:r>
            <a:r>
              <a:rPr lang="en-US" dirty="0"/>
              <a:t> message</a:t>
            </a:r>
          </a:p>
          <a:p>
            <a:pPr lvl="1"/>
            <a:r>
              <a:rPr lang="en-US" b="1" u="sng" dirty="0">
                <a:solidFill>
                  <a:srgbClr val="C00000"/>
                </a:solidFill>
              </a:rPr>
              <a:t>All packets sent by Wi-Fi calling devices can be redirected to adversaries</a:t>
            </a:r>
          </a:p>
          <a:p>
            <a:pPr lvl="1"/>
            <a:endParaRPr lang="en-US" dirty="0"/>
          </a:p>
        </p:txBody>
      </p:sp>
      <p:sp>
        <p:nvSpPr>
          <p:cNvPr id="5" name="Content Placeholder 2">
            <a:extLst>
              <a:ext uri="{FF2B5EF4-FFF2-40B4-BE49-F238E27FC236}">
                <a16:creationId xmlns:a16="http://schemas.microsoft.com/office/drawing/2014/main" id="{25066B2E-4DE0-4F3E-99BA-A1448305F773}"/>
              </a:ext>
            </a:extLst>
          </p:cNvPr>
          <p:cNvSpPr txBox="1">
            <a:spLocks/>
          </p:cNvSpPr>
          <p:nvPr/>
        </p:nvSpPr>
        <p:spPr>
          <a:xfrm>
            <a:off x="838200" y="2743200"/>
            <a:ext cx="10515600" cy="1258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Validation</a:t>
            </a:r>
          </a:p>
          <a:p>
            <a:pPr lvl="1"/>
            <a:r>
              <a:rPr lang="en-US" dirty="0"/>
              <a:t>We use </a:t>
            </a:r>
            <a:r>
              <a:rPr lang="en-US" dirty="0" err="1"/>
              <a:t>EtterCap</a:t>
            </a:r>
            <a:r>
              <a:rPr lang="en-US" dirty="0"/>
              <a:t> to send ARP reply message to Wi-Fi calling devices. </a:t>
            </a:r>
          </a:p>
          <a:p>
            <a:pPr lvl="1"/>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1281113" y="3995738"/>
            <a:ext cx="9693415" cy="1214437"/>
          </a:xfrm>
          <a:prstGeom prst="rect">
            <a:avLst/>
          </a:prstGeom>
          <a:noFill/>
          <a:ln w="9525">
            <a:solidFill>
              <a:srgbClr val="003300"/>
            </a:solidFill>
            <a:miter lim="800000"/>
            <a:headEnd/>
            <a:tailEnd/>
          </a:ln>
        </p:spPr>
      </p:pic>
      <p:sp>
        <p:nvSpPr>
          <p:cNvPr id="7" name="TextBox 6"/>
          <p:cNvSpPr txBox="1"/>
          <p:nvPr/>
        </p:nvSpPr>
        <p:spPr>
          <a:xfrm>
            <a:off x="2952750" y="5181600"/>
            <a:ext cx="7886700" cy="369332"/>
          </a:xfrm>
          <a:prstGeom prst="rect">
            <a:avLst/>
          </a:prstGeom>
          <a:noFill/>
        </p:spPr>
        <p:txBody>
          <a:bodyPr wrap="square" rtlCol="0">
            <a:spAutoFit/>
          </a:bodyPr>
          <a:lstStyle/>
          <a:p>
            <a:r>
              <a:rPr lang="en-US" altLang="zh-TW" b="1" dirty="0">
                <a:solidFill>
                  <a:srgbClr val="006600"/>
                </a:solidFill>
              </a:rPr>
              <a:t>Adversaries can capture all Wi-Fi packets sent by the victim</a:t>
            </a:r>
            <a:endParaRPr lang="zh-TW" altLang="en-US" b="1" dirty="0">
              <a:solidFill>
                <a:srgbClr val="006600"/>
              </a:solidFill>
            </a:endParaRPr>
          </a:p>
        </p:txBody>
      </p:sp>
    </p:spTree>
    <p:extLst>
      <p:ext uri="{BB962C8B-B14F-4D97-AF65-F5344CB8AC3E}">
        <p14:creationId xmlns:p14="http://schemas.microsoft.com/office/powerpoint/2010/main" val="132275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blinds(horizontal)">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blinds(horizontal)">
                                      <p:cBhvr>
                                        <p:cTn id="20" dur="500"/>
                                        <p:tgtEl>
                                          <p:spTgt spid="205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A44F-29AA-45AE-BCB8-DA960A7379D1}"/>
              </a:ext>
            </a:extLst>
          </p:cNvPr>
          <p:cNvSpPr>
            <a:spLocks noGrp="1"/>
          </p:cNvSpPr>
          <p:nvPr>
            <p:ph type="title"/>
          </p:nvPr>
        </p:nvSpPr>
        <p:spPr>
          <a:xfrm>
            <a:off x="876300" y="2794793"/>
            <a:ext cx="10515600" cy="1325563"/>
          </a:xfrm>
        </p:spPr>
        <p:txBody>
          <a:bodyPr>
            <a:normAutofit fontScale="90000"/>
          </a:bodyPr>
          <a:lstStyle/>
          <a:p>
            <a:pPr algn="ctr"/>
            <a:r>
              <a:rPr lang="en-US" dirty="0"/>
              <a:t>Finding 3: Wi-Fi calling </a:t>
            </a:r>
            <a:r>
              <a:rPr lang="en-US" b="1" dirty="0">
                <a:solidFill>
                  <a:srgbClr val="0070C0"/>
                </a:solidFill>
              </a:rPr>
              <a:t>devices</a:t>
            </a:r>
            <a:r>
              <a:rPr lang="en-US" dirty="0"/>
              <a:t> and </a:t>
            </a:r>
            <a:r>
              <a:rPr lang="en-US" b="1" dirty="0">
                <a:solidFill>
                  <a:srgbClr val="0070C0"/>
                </a:solidFill>
              </a:rPr>
              <a:t>infrastructure</a:t>
            </a:r>
            <a:r>
              <a:rPr lang="en-US" dirty="0"/>
              <a:t> indeed deploy extra security mechanisms for malicious Wi-Fi attacks, </a:t>
            </a:r>
            <a:r>
              <a:rPr lang="en-US" b="1" dirty="0">
                <a:solidFill>
                  <a:srgbClr val="FF0000"/>
                </a:solidFill>
              </a:rPr>
              <a:t>however, it is not enough</a:t>
            </a:r>
            <a:r>
              <a:rPr lang="en-US" dirty="0"/>
              <a:t>.</a:t>
            </a:r>
            <a:br>
              <a:rPr lang="en-US" dirty="0"/>
            </a:br>
            <a:endParaRPr lang="en-US" dirty="0"/>
          </a:p>
        </p:txBody>
      </p:sp>
    </p:spTree>
    <p:extLst>
      <p:ext uri="{BB962C8B-B14F-4D97-AF65-F5344CB8AC3E}">
        <p14:creationId xmlns:p14="http://schemas.microsoft.com/office/powerpoint/2010/main" val="25831006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8001</TotalTime>
  <Words>3068</Words>
  <Application>Microsoft Office PowerPoint</Application>
  <PresentationFormat>Widescreen</PresentationFormat>
  <Paragraphs>263</Paragraphs>
  <Slides>32</Slides>
  <Notes>27</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8" baseType="lpstr">
      <vt:lpstr>新細明體</vt:lpstr>
      <vt:lpstr>Arial</vt:lpstr>
      <vt:lpstr>Calibri</vt:lpstr>
      <vt:lpstr>Calibri Light</vt:lpstr>
      <vt:lpstr>Office Theme</vt:lpstr>
      <vt:lpstr>Acrobat Document</vt:lpstr>
      <vt:lpstr>The Dark Side of Operational Wi-Fi Calling Services</vt:lpstr>
      <vt:lpstr>Wi-Fi Calling Services</vt:lpstr>
      <vt:lpstr>Wi-Fi Calling Services Primer</vt:lpstr>
      <vt:lpstr>Wi-Fi Calling Security Mechanisms </vt:lpstr>
      <vt:lpstr>Finding 1: Wi-Fi calling devices will activate Wi-Fi calling services over an insecure Wi-Fi network </vt:lpstr>
      <vt:lpstr>Vulnerability: Wi-Fi calling devices do not exclude insecure Wi-Fi networks – (design defect of standards)</vt:lpstr>
      <vt:lpstr>Finding 2: Wi-Fi calling devices do not employ security defense against the common Wi-Fi ARP spoofing attacks </vt:lpstr>
      <vt:lpstr>Vulnerability: Wi-Fi calling devices do not defend against ARP spoofing attacks –(implementation issue of devices)</vt:lpstr>
      <vt:lpstr>Finding 3: Wi-Fi calling devices and infrastructure indeed deploy extra security mechanisms for malicious Wi-Fi attacks, however, it is not enough. </vt:lpstr>
      <vt:lpstr>A system-switch mechanism for Wi-Fi Calling Service DoS Attacks</vt:lpstr>
      <vt:lpstr>Vulnerability: Service continuity is not revised accordingly – (design defect of standards)</vt:lpstr>
      <vt:lpstr>Finding 4: Wi-Fi calling service operators do not take extra security mechanisms to protect the encrypted Wi-Fi calling packets</vt:lpstr>
      <vt:lpstr>Vulnerability : The Wi-Fi calling traffic is vulnerable to side-channel attacks – (operational slip of operator)</vt:lpstr>
      <vt:lpstr>Two Proof-of-concept Attacks</vt:lpstr>
      <vt:lpstr>Attack 1: User privacy leakage</vt:lpstr>
      <vt:lpstr>Infer call statistics@WiCA </vt:lpstr>
      <vt:lpstr>Ringing time inference</vt:lpstr>
      <vt:lpstr>Conversation time inference</vt:lpstr>
      <vt:lpstr>Call initiation and termination inference</vt:lpstr>
      <vt:lpstr>Performance of WiCA</vt:lpstr>
      <vt:lpstr>Another application of WiCA</vt:lpstr>
      <vt:lpstr>WiCA with visual recognition system</vt:lpstr>
      <vt:lpstr>Attack 2: Telephony harassment or denial of voice service attack (THDoS)</vt:lpstr>
      <vt:lpstr>Results of Discarding Wi-Fi Signaling and Voice packets</vt:lpstr>
      <vt:lpstr>Four Call Attack Variants</vt:lpstr>
      <vt:lpstr>Four Call Attack Variants (cont.)</vt:lpstr>
      <vt:lpstr>Real-world Impact</vt:lpstr>
      <vt:lpstr>Solutions</vt:lpstr>
      <vt:lpstr>Solutions</vt:lpstr>
      <vt:lpstr>Conclusion</vt:lpstr>
      <vt:lpstr>PowerPoint Presentation</vt:lpstr>
      <vt:lpstr>Backup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Voice Service Threatens Cellular-Connected IoT Devices in the Operational 4G LTE Networks</dc:title>
  <dc:creator>Xie, Tian</dc:creator>
  <cp:lastModifiedBy>Xie, Tian</cp:lastModifiedBy>
  <cp:revision>790</cp:revision>
  <dcterms:created xsi:type="dcterms:W3CDTF">2018-05-16T19:29:25Z</dcterms:created>
  <dcterms:modified xsi:type="dcterms:W3CDTF">2018-06-01T02:20:23Z</dcterms:modified>
</cp:coreProperties>
</file>